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74" autoAdjust="0"/>
    <p:restoredTop sz="94679"/>
  </p:normalViewPr>
  <p:slideViewPr>
    <p:cSldViewPr snapToGrid="0">
      <p:cViewPr varScale="1">
        <p:scale>
          <a:sx n="216" d="100"/>
          <a:sy n="216" d="100"/>
        </p:scale>
        <p:origin x="99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D9A91-4C9B-C8D9-708C-8F7BCA2FCF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555A971-BAAB-89AF-EB81-AFE939619C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3ABDE2-5EDE-C37B-FCD8-EC0E103A9431}"/>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5" name="Footer Placeholder 4">
            <a:extLst>
              <a:ext uri="{FF2B5EF4-FFF2-40B4-BE49-F238E27FC236}">
                <a16:creationId xmlns:a16="http://schemas.microsoft.com/office/drawing/2014/main" id="{6734C87E-AD8A-CBD3-2E15-3DB1F90EAD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D84ABE-AC71-201D-1AA1-E863744AEF0F}"/>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233045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4ECC8-7229-43EA-3EA0-25E5F4579DC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6D5F08-2ADA-38F1-F943-D570244079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609533-DC00-3C4C-03C7-D039EE0223A1}"/>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5" name="Footer Placeholder 4">
            <a:extLst>
              <a:ext uri="{FF2B5EF4-FFF2-40B4-BE49-F238E27FC236}">
                <a16:creationId xmlns:a16="http://schemas.microsoft.com/office/drawing/2014/main" id="{5175B1BE-7A46-E350-90B1-A730904D3E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E9F21E-8D96-5A07-04EF-110C84268446}"/>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118069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AA532B-CBC9-27CB-9372-E25D0A8689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0CED0C-843D-580C-7EA2-EDC7DD4D70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699E18-9CCE-99AE-0739-6597B0B359F7}"/>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5" name="Footer Placeholder 4">
            <a:extLst>
              <a:ext uri="{FF2B5EF4-FFF2-40B4-BE49-F238E27FC236}">
                <a16:creationId xmlns:a16="http://schemas.microsoft.com/office/drawing/2014/main" id="{DBF748F5-C8D8-21EE-18A4-D8C6BC8F15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230168-5139-E771-C3A9-0B9C9E732C76}"/>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261189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ADCF5-C5FE-8B6A-44FA-D467832675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025281-1131-0DC1-1D60-BDF952DDB2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B479C-4EBE-5066-BFD3-38FAC29E68F7}"/>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5" name="Footer Placeholder 4">
            <a:extLst>
              <a:ext uri="{FF2B5EF4-FFF2-40B4-BE49-F238E27FC236}">
                <a16:creationId xmlns:a16="http://schemas.microsoft.com/office/drawing/2014/main" id="{FB78AA2F-E384-57CB-BD7B-FE2D860848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F7FE8B-6468-5419-AA6A-797C0F9117ED}"/>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610728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B1146-A303-B638-06B3-6AB659CF73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7D1712-16C1-2047-A32A-284E65F7359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F294CA-BFA9-3494-1101-4618C506B49D}"/>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5" name="Footer Placeholder 4">
            <a:extLst>
              <a:ext uri="{FF2B5EF4-FFF2-40B4-BE49-F238E27FC236}">
                <a16:creationId xmlns:a16="http://schemas.microsoft.com/office/drawing/2014/main" id="{C9B3C23C-67F2-D4D4-C989-E780C61017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C3E94B-CF04-5343-E05F-BA05C53D82FC}"/>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84601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04B78-7560-93A2-776C-D5E64F5B6C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D83E45-1F64-82BE-94B5-1B910D3A9E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0E8C8E2-8EF0-AA5E-705E-60E9DCB183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262310-3E3C-069C-BC84-C736D491BE28}"/>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6" name="Footer Placeholder 5">
            <a:extLst>
              <a:ext uri="{FF2B5EF4-FFF2-40B4-BE49-F238E27FC236}">
                <a16:creationId xmlns:a16="http://schemas.microsoft.com/office/drawing/2014/main" id="{B64E9909-1C63-B3B0-D1EA-AF3836B3E9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4C9943-2546-3699-D19B-F2F73A83BAAE}"/>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326705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9C794-E925-0004-E411-EE2626CD371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DFB163-750F-718C-FC12-0780FDE74D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8D2F07-0F24-E8E6-A44A-B9390FA6CE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F926BA7-4B02-26E4-C620-3EA6F7ECEA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B9F245-3C06-9A37-90AB-3C829DE137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787182D-796A-A754-3B7E-729812D56F90}"/>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8" name="Footer Placeholder 7">
            <a:extLst>
              <a:ext uri="{FF2B5EF4-FFF2-40B4-BE49-F238E27FC236}">
                <a16:creationId xmlns:a16="http://schemas.microsoft.com/office/drawing/2014/main" id="{D38DBF07-93F8-B683-54F5-38B2903CA0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B9ED60-BBDB-3107-7C1C-F81A55376E49}"/>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4280144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CA198-8836-6D4E-3468-C1B89AB0D9F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218518-3AE5-5D42-5557-5D77C5DBB8F9}"/>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4" name="Footer Placeholder 3">
            <a:extLst>
              <a:ext uri="{FF2B5EF4-FFF2-40B4-BE49-F238E27FC236}">
                <a16:creationId xmlns:a16="http://schemas.microsoft.com/office/drawing/2014/main" id="{2EE73DA0-468B-D96F-483F-4394A4FA51A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C922F5A-4039-1A70-09ED-6CAE32D18270}"/>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97234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487713-0F2C-5662-77E2-FC53DF87A79C}"/>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3" name="Footer Placeholder 2">
            <a:extLst>
              <a:ext uri="{FF2B5EF4-FFF2-40B4-BE49-F238E27FC236}">
                <a16:creationId xmlns:a16="http://schemas.microsoft.com/office/drawing/2014/main" id="{062A3309-0EFE-03F2-C049-ECAC01FECC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51A7D9-9ED3-932C-27CE-594F45B4394B}"/>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4248479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0B48-F7C1-363D-1021-B3162DFCFA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673175-A35B-310E-0FCA-7792BA4A3D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EBEFB2-656C-AF72-BA75-ADE233F10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3E1E8D-AFBE-426B-D84D-1051605C620E}"/>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6" name="Footer Placeholder 5">
            <a:extLst>
              <a:ext uri="{FF2B5EF4-FFF2-40B4-BE49-F238E27FC236}">
                <a16:creationId xmlns:a16="http://schemas.microsoft.com/office/drawing/2014/main" id="{E9863D1E-796E-7622-49D9-73C1A00553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2169FB-ABFE-75E7-2492-F2236940BD8D}"/>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31699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61861-67AF-D698-4874-7BBBABE402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576F650-2575-7105-CAB3-59CA8F8A46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0C9D52-4E03-4EDC-7141-9260BF1925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F1F1FA-C03D-6BAC-759D-C0F434918C7F}"/>
              </a:ext>
            </a:extLst>
          </p:cNvPr>
          <p:cNvSpPr>
            <a:spLocks noGrp="1"/>
          </p:cNvSpPr>
          <p:nvPr>
            <p:ph type="dt" sz="half" idx="10"/>
          </p:nvPr>
        </p:nvSpPr>
        <p:spPr/>
        <p:txBody>
          <a:bodyPr/>
          <a:lstStyle/>
          <a:p>
            <a:fld id="{77F27F67-E075-47F8-B403-605854D250DD}" type="datetimeFigureOut">
              <a:rPr lang="en-GB" smtClean="0"/>
              <a:t>12/06/2025</a:t>
            </a:fld>
            <a:endParaRPr lang="en-GB"/>
          </a:p>
        </p:txBody>
      </p:sp>
      <p:sp>
        <p:nvSpPr>
          <p:cNvPr id="6" name="Footer Placeholder 5">
            <a:extLst>
              <a:ext uri="{FF2B5EF4-FFF2-40B4-BE49-F238E27FC236}">
                <a16:creationId xmlns:a16="http://schemas.microsoft.com/office/drawing/2014/main" id="{5AABC658-BF9D-01A7-C36C-5E472534A1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081A48-6BD0-4B3C-45BE-5167F511482D}"/>
              </a:ext>
            </a:extLst>
          </p:cNvPr>
          <p:cNvSpPr>
            <a:spLocks noGrp="1"/>
          </p:cNvSpPr>
          <p:nvPr>
            <p:ph type="sldNum" sz="quarter" idx="12"/>
          </p:nvPr>
        </p:nvSpPr>
        <p:spPr/>
        <p:txBody>
          <a:bodyPr/>
          <a:lstStyle/>
          <a:p>
            <a:fld id="{B1BADA41-9E63-4E42-A75D-43275C2FDEB0}" type="slidenum">
              <a:rPr lang="en-GB" smtClean="0"/>
              <a:t>‹#›</a:t>
            </a:fld>
            <a:endParaRPr lang="en-GB"/>
          </a:p>
        </p:txBody>
      </p:sp>
    </p:spTree>
    <p:extLst>
      <p:ext uri="{BB962C8B-B14F-4D97-AF65-F5344CB8AC3E}">
        <p14:creationId xmlns:p14="http://schemas.microsoft.com/office/powerpoint/2010/main" val="230215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3AFE53-DACE-B8B8-F3F2-6B834EE2E8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0C49FA-F444-7BC6-06E4-1824086BA3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86A84C-A229-B585-B20C-6185EF1A55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F27F67-E075-47F8-B403-605854D250DD}" type="datetimeFigureOut">
              <a:rPr lang="en-GB" smtClean="0"/>
              <a:t>12/06/2025</a:t>
            </a:fld>
            <a:endParaRPr lang="en-GB"/>
          </a:p>
        </p:txBody>
      </p:sp>
      <p:sp>
        <p:nvSpPr>
          <p:cNvPr id="5" name="Footer Placeholder 4">
            <a:extLst>
              <a:ext uri="{FF2B5EF4-FFF2-40B4-BE49-F238E27FC236}">
                <a16:creationId xmlns:a16="http://schemas.microsoft.com/office/drawing/2014/main" id="{AF8F70D9-A72C-6865-A51B-F309F62CC0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F86847F-BDA8-3A74-23ED-E94C870C04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1BADA41-9E63-4E42-A75D-43275C2FDEB0}" type="slidenum">
              <a:rPr lang="en-GB" smtClean="0"/>
              <a:t>‹#›</a:t>
            </a:fld>
            <a:endParaRPr lang="en-GB"/>
          </a:p>
        </p:txBody>
      </p:sp>
    </p:spTree>
    <p:extLst>
      <p:ext uri="{BB962C8B-B14F-4D97-AF65-F5344CB8AC3E}">
        <p14:creationId xmlns:p14="http://schemas.microsoft.com/office/powerpoint/2010/main" val="2957243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BFE2-16A0-2004-8AC1-58DA34FCA027}"/>
              </a:ext>
            </a:extLst>
          </p:cNvPr>
          <p:cNvSpPr>
            <a:spLocks noGrp="1"/>
          </p:cNvSpPr>
          <p:nvPr>
            <p:ph type="ctrTitle"/>
          </p:nvPr>
        </p:nvSpPr>
        <p:spPr>
          <a:xfrm>
            <a:off x="1524000" y="645319"/>
            <a:ext cx="9144000" cy="1909762"/>
          </a:xfrm>
        </p:spPr>
        <p:txBody>
          <a:bodyPr>
            <a:normAutofit fontScale="90000"/>
          </a:bodyPr>
          <a:lstStyle/>
          <a:p>
            <a:r>
              <a:rPr lang="en-GB" sz="4400" dirty="0">
                <a:solidFill>
                  <a:schemeClr val="tx2">
                    <a:lumMod val="75000"/>
                    <a:lumOff val="25000"/>
                  </a:schemeClr>
                </a:solidFill>
              </a:rPr>
              <a:t>Recognition and representation of citizenship in marginalised communities: the role of community educators</a:t>
            </a:r>
          </a:p>
        </p:txBody>
      </p:sp>
      <p:sp>
        <p:nvSpPr>
          <p:cNvPr id="3" name="Subtitle 2">
            <a:extLst>
              <a:ext uri="{FF2B5EF4-FFF2-40B4-BE49-F238E27FC236}">
                <a16:creationId xmlns:a16="http://schemas.microsoft.com/office/drawing/2014/main" id="{AF1C4317-0A9A-0E79-102C-9914BE5886EC}"/>
              </a:ext>
            </a:extLst>
          </p:cNvPr>
          <p:cNvSpPr>
            <a:spLocks noGrp="1"/>
          </p:cNvSpPr>
          <p:nvPr>
            <p:ph type="subTitle" idx="1"/>
          </p:nvPr>
        </p:nvSpPr>
        <p:spPr>
          <a:xfrm>
            <a:off x="1524000" y="3295291"/>
            <a:ext cx="9621328" cy="2449901"/>
          </a:xfrm>
        </p:spPr>
        <p:txBody>
          <a:bodyPr/>
          <a:lstStyle/>
          <a:p>
            <a:pPr algn="just">
              <a:lnSpc>
                <a:spcPct val="115000"/>
              </a:lnSpc>
              <a:spcAft>
                <a:spcPts val="800"/>
              </a:spcAf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Peter Cunningham, Emeritus Reader in Education, London Metropolitan University, UK</a:t>
            </a:r>
          </a:p>
          <a:p>
            <a:pPr algn="just">
              <a:lnSpc>
                <a:spcPct val="115000"/>
              </a:lnSpc>
              <a:spcAft>
                <a:spcPts val="800"/>
              </a:spcAf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Dr Aminul Hoque M.B.E., Lecturer, Goldsmiths College, University of London, UK</a:t>
            </a:r>
          </a:p>
          <a:p>
            <a:pPr algn="just">
              <a:lnSpc>
                <a:spcPct val="115000"/>
              </a:lnSpc>
              <a:spcAft>
                <a:spcPts val="800"/>
              </a:spcAft>
            </a:pPr>
            <a:r>
              <a:rPr lang="es-ES" sz="2000" kern="100" dirty="0">
                <a:effectLst/>
                <a:latin typeface="Aptos" panose="020B0004020202020204" pitchFamily="34" charset="0"/>
                <a:ea typeface="Aptos" panose="020B0004020202020204" pitchFamily="34" charset="0"/>
                <a:cs typeface="Times New Roman" panose="02020603050405020304" pitchFamily="18" charset="0"/>
              </a:rPr>
              <a:t>Prof. Dr. Liliana Jacott, Universidad Autónoma de Madrid, Spain</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707782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00745-CA66-AC01-F433-73A041CFA7F2}"/>
              </a:ext>
            </a:extLst>
          </p:cNvPr>
          <p:cNvSpPr>
            <a:spLocks noGrp="1"/>
          </p:cNvSpPr>
          <p:nvPr>
            <p:ph type="title"/>
          </p:nvPr>
        </p:nvSpPr>
        <p:spPr>
          <a:xfrm>
            <a:off x="838200" y="681037"/>
            <a:ext cx="10515600" cy="1325563"/>
          </a:xfrm>
        </p:spPr>
        <p:txBody>
          <a:bodyPr>
            <a:normAutofit fontScale="90000"/>
          </a:bodyPr>
          <a:lstStyle/>
          <a:p>
            <a:pPr algn="ctr">
              <a:lnSpc>
                <a:spcPct val="115000"/>
              </a:lnSpc>
              <a:spcAft>
                <a:spcPts val="800"/>
              </a:spcAft>
            </a:pPr>
            <a:r>
              <a:rPr lang="en-GB" sz="36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Towards a pedagogical approach to citizenship education that recognises and represents voices from the margin.</a:t>
            </a:r>
            <a:br>
              <a:rPr lang="en-GB" sz="4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C9CC1E5-FAEE-60E6-8977-8272A4927757}"/>
              </a:ext>
            </a:extLst>
          </p:cNvPr>
          <p:cNvSpPr>
            <a:spLocks noGrp="1"/>
          </p:cNvSpPr>
          <p:nvPr>
            <p:ph idx="1"/>
          </p:nvPr>
        </p:nvSpPr>
        <p:spPr>
          <a:xfrm>
            <a:off x="838199" y="1825624"/>
            <a:ext cx="10859219" cy="2660112"/>
          </a:xfrm>
        </p:spPr>
        <p:txBody>
          <a:bodyPr>
            <a:normAutofit fontScale="25000" lnSpcReduction="20000"/>
          </a:bodyPr>
          <a:lstStyle/>
          <a:p>
            <a:r>
              <a:rPr lang="en-GB" sz="9600" dirty="0">
                <a:effectLst/>
                <a:ea typeface="Aptos" panose="020B0004020202020204" pitchFamily="34" charset="0"/>
                <a:cs typeface="Times New Roman" panose="02020603050405020304" pitchFamily="18" charset="0"/>
              </a:rPr>
              <a:t>there can be no ‘one-size-fits-all’</a:t>
            </a:r>
          </a:p>
          <a:p>
            <a:r>
              <a:rPr lang="en-GB" sz="9600" dirty="0">
                <a:effectLst/>
                <a:ea typeface="Aptos" panose="020B0004020202020204" pitchFamily="34" charset="0"/>
                <a:cs typeface="Times New Roman" panose="02020603050405020304" pitchFamily="18" charset="0"/>
              </a:rPr>
              <a:t>a commitment to social justice, and universal values with focus on a human rights approach</a:t>
            </a:r>
          </a:p>
          <a:p>
            <a:r>
              <a:rPr lang="en-GB" sz="9600" dirty="0">
                <a:ea typeface="Aptos" panose="020B0004020202020204" pitchFamily="34" charset="0"/>
                <a:cs typeface="Times New Roman" panose="02020603050405020304" pitchFamily="18" charset="0"/>
              </a:rPr>
              <a:t>c</a:t>
            </a:r>
            <a:r>
              <a:rPr lang="en-GB" sz="9600" dirty="0">
                <a:effectLst/>
                <a:ea typeface="Aptos" panose="020B0004020202020204" pitchFamily="34" charset="0"/>
                <a:cs typeface="Times New Roman" panose="02020603050405020304" pitchFamily="18" charset="0"/>
              </a:rPr>
              <a:t>ommitment to social justice is not superficial, it often necessitates courage of conviction</a:t>
            </a:r>
          </a:p>
          <a:p>
            <a:r>
              <a:rPr lang="en-GB" sz="9600" dirty="0">
                <a:ea typeface="Aptos" panose="020B0004020202020204" pitchFamily="34" charset="0"/>
                <a:cs typeface="Times New Roman" panose="02020603050405020304" pitchFamily="18" charset="0"/>
              </a:rPr>
              <a:t>a</a:t>
            </a:r>
            <a:r>
              <a:rPr lang="en-GB" sz="9600" dirty="0">
                <a:effectLst/>
                <a:ea typeface="Aptos" panose="020B0004020202020204" pitchFamily="34" charset="0"/>
                <a:cs typeface="Times New Roman" panose="02020603050405020304" pitchFamily="18" charset="0"/>
              </a:rPr>
              <a:t>t the heart of recognition and representation is respect for the dignity and knowledge of all</a:t>
            </a:r>
          </a:p>
          <a:p>
            <a:r>
              <a:rPr lang="en-GB" sz="9600" dirty="0">
                <a:ea typeface="Aptos" panose="020B0004020202020204" pitchFamily="34" charset="0"/>
                <a:cs typeface="Times New Roman" panose="02020603050405020304" pitchFamily="18" charset="0"/>
              </a:rPr>
              <a:t>t</a:t>
            </a:r>
            <a:r>
              <a:rPr lang="en-GB" sz="9600" dirty="0">
                <a:effectLst/>
                <a:ea typeface="Aptos" panose="020B0004020202020204" pitchFamily="34" charset="0"/>
                <a:cs typeface="Times New Roman" panose="02020603050405020304" pitchFamily="18" charset="0"/>
              </a:rPr>
              <a:t>he starting point to access this knowledge is to hear the stories of the marginalised</a:t>
            </a:r>
          </a:p>
          <a:p>
            <a:r>
              <a:rPr lang="en-GB" sz="9600" dirty="0">
                <a:effectLst/>
                <a:ea typeface="Aptos" panose="020B0004020202020204" pitchFamily="34" charset="0"/>
                <a:cs typeface="Times New Roman" panose="02020603050405020304" pitchFamily="18" charset="0"/>
              </a:rPr>
              <a:t>collaboration with community activists and organisations is often an imperative to begin to establish mutual trust</a:t>
            </a:r>
          </a:p>
          <a:p>
            <a:pPr algn="just" rtl="0">
              <a:spcAft>
                <a:spcPts val="800"/>
              </a:spcAft>
            </a:pPr>
            <a:r>
              <a:rPr lang="en-GB" sz="9600" b="0" i="0" u="none" strike="noStrike" dirty="0">
                <a:solidFill>
                  <a:srgbClr val="000000"/>
                </a:solidFill>
                <a:effectLst/>
              </a:rPr>
              <a:t>It involves creating dialogical, critical and sensitive spaces in which all young people can negotiate their identities and citizenships, with the aim to enable their full participation in civic and social life.</a:t>
            </a:r>
            <a:endParaRPr lang="en-GB" sz="9600" b="0" dirty="0">
              <a:effectLst/>
            </a:endParaRPr>
          </a:p>
          <a:p>
            <a:pPr marL="0" indent="0">
              <a:buNone/>
            </a:pPr>
            <a:br>
              <a:rPr lang="en-GB" sz="9600" dirty="0"/>
            </a:br>
            <a:endParaRPr lang="en-GB" sz="9600" dirty="0">
              <a:effectLst/>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5497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37AC3-0A3D-D92E-90D7-638EDF81777F}"/>
              </a:ext>
            </a:extLst>
          </p:cNvPr>
          <p:cNvSpPr>
            <a:spLocks noGrp="1"/>
          </p:cNvSpPr>
          <p:nvPr>
            <p:ph type="title"/>
          </p:nvPr>
        </p:nvSpPr>
        <p:spPr/>
        <p:txBody>
          <a:bodyPr/>
          <a:lstStyle/>
          <a:p>
            <a:pPr algn="ctr"/>
            <a:r>
              <a:rPr lang="en-GB" dirty="0">
                <a:solidFill>
                  <a:schemeClr val="tx2">
                    <a:lumMod val="75000"/>
                    <a:lumOff val="25000"/>
                  </a:schemeClr>
                </a:solidFill>
              </a:rPr>
              <a:t>citizenship</a:t>
            </a:r>
          </a:p>
        </p:txBody>
      </p:sp>
      <p:sp>
        <p:nvSpPr>
          <p:cNvPr id="3" name="Content Placeholder 2">
            <a:extLst>
              <a:ext uri="{FF2B5EF4-FFF2-40B4-BE49-F238E27FC236}">
                <a16:creationId xmlns:a16="http://schemas.microsoft.com/office/drawing/2014/main" id="{6350C434-C892-1797-690C-BFCB80472B43}"/>
              </a:ext>
            </a:extLst>
          </p:cNvPr>
          <p:cNvSpPr>
            <a:spLocks noGrp="1"/>
          </p:cNvSpPr>
          <p:nvPr>
            <p:ph idx="1"/>
          </p:nvPr>
        </p:nvSpPr>
        <p:spPr/>
        <p:txBody>
          <a:bodyPr>
            <a:normAutofit/>
          </a:bodyPr>
          <a:lstStyle/>
          <a:p>
            <a:r>
              <a:rPr lang="en-GB" kern="100" dirty="0">
                <a:effectLst/>
                <a:ea typeface="Aptos" panose="020B0004020202020204" pitchFamily="34" charset="0"/>
                <a:cs typeface="Times New Roman" panose="02020603050405020304" pitchFamily="18" charset="0"/>
              </a:rPr>
              <a:t>Citizenship as status and practice … … and</a:t>
            </a:r>
            <a:r>
              <a:rPr lang="en-GB" dirty="0"/>
              <a:t> as feelings</a:t>
            </a:r>
          </a:p>
          <a:p>
            <a:r>
              <a:rPr lang="en-GB" dirty="0">
                <a:effectLst/>
                <a:latin typeface="Aptos" panose="020B0004020202020204" pitchFamily="34" charset="0"/>
                <a:ea typeface="Aptos" panose="020B0004020202020204" pitchFamily="34" charset="0"/>
                <a:cs typeface="Times New Roman" panose="02020603050405020304" pitchFamily="18" charset="0"/>
              </a:rPr>
              <a:t>Citizenship is felt viscerally through everyday experience. Whilst we may share common citizenship, it is filtered through personal experiences and narratives (linguistic, religious, cultural, historical) that cannot simply be interchanged, or understood in non-embedded terms </a:t>
            </a:r>
          </a:p>
          <a:p>
            <a:r>
              <a:rPr lang="en-GB" dirty="0">
                <a:effectLst/>
                <a:latin typeface="Aptos" panose="020B0004020202020204" pitchFamily="34" charset="0"/>
                <a:ea typeface="Aptos" panose="020B0004020202020204" pitchFamily="34" charset="0"/>
                <a:cs typeface="Times New Roman" panose="02020603050405020304" pitchFamily="18" charset="0"/>
              </a:rPr>
              <a:t>discrimination may undermine a sense of belonging and negatively impact on an attitude to participate outside ones immediate individual or community </a:t>
            </a:r>
            <a:r>
              <a:rPr lang="en-GB" sz="2800" dirty="0">
                <a:effectLst/>
                <a:latin typeface="Aptos" panose="020B0004020202020204" pitchFamily="34" charset="0"/>
                <a:ea typeface="Aptos" panose="020B0004020202020204" pitchFamily="34" charset="0"/>
                <a:cs typeface="Times New Roman" panose="02020603050405020304" pitchFamily="18" charset="0"/>
              </a:rPr>
              <a:t>concerns (Pratti et al, 2018, Giles and Evans, 2016). </a:t>
            </a:r>
            <a:endParaRPr lang="en-GB" dirty="0"/>
          </a:p>
        </p:txBody>
      </p:sp>
    </p:spTree>
    <p:extLst>
      <p:ext uri="{BB962C8B-B14F-4D97-AF65-F5344CB8AC3E}">
        <p14:creationId xmlns:p14="http://schemas.microsoft.com/office/powerpoint/2010/main" val="267466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48970-ADE6-AB92-AA8A-FBFA31944F24}"/>
              </a:ext>
            </a:extLst>
          </p:cNvPr>
          <p:cNvSpPr>
            <a:spLocks noGrp="1"/>
          </p:cNvSpPr>
          <p:nvPr>
            <p:ph type="title"/>
          </p:nvPr>
        </p:nvSpPr>
        <p:spPr/>
        <p:txBody>
          <a:bodyPr/>
          <a:lstStyle/>
          <a:p>
            <a:pPr algn="ctr"/>
            <a:r>
              <a:rPr lang="en-GB" dirty="0">
                <a:solidFill>
                  <a:schemeClr val="tx2">
                    <a:lumMod val="75000"/>
                    <a:lumOff val="25000"/>
                  </a:schemeClr>
                </a:solidFill>
              </a:rPr>
              <a:t>citizenship education</a:t>
            </a:r>
          </a:p>
        </p:txBody>
      </p:sp>
      <p:sp>
        <p:nvSpPr>
          <p:cNvPr id="3" name="Content Placeholder 2">
            <a:extLst>
              <a:ext uri="{FF2B5EF4-FFF2-40B4-BE49-F238E27FC236}">
                <a16:creationId xmlns:a16="http://schemas.microsoft.com/office/drawing/2014/main" id="{D76513A6-160D-1147-F8B2-7B25128C63B0}"/>
              </a:ext>
            </a:extLst>
          </p:cNvPr>
          <p:cNvSpPr>
            <a:spLocks noGrp="1"/>
          </p:cNvSpPr>
          <p:nvPr>
            <p:ph idx="1"/>
          </p:nvPr>
        </p:nvSpPr>
        <p:spPr/>
        <p:txBody>
          <a:bodyPr/>
          <a:lstStyle/>
          <a:p>
            <a:pPr marL="0" indent="0">
              <a:buNone/>
            </a:pPr>
            <a:r>
              <a:rPr lang="en-GB" dirty="0"/>
              <a:t>Competency framework – knowledge, skills, attitudes – aiming to give </a:t>
            </a:r>
            <a:r>
              <a:rPr lang="en-GB" sz="28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 the ability to act as responsible citizens and to fully participate in civic and social life </a:t>
            </a:r>
            <a:r>
              <a:rPr lang="en-GB" sz="2800" dirty="0">
                <a:effectLst/>
                <a:latin typeface="Aptos" panose="020B0004020202020204" pitchFamily="34" charset="0"/>
                <a:ea typeface="Aptos" panose="020B0004020202020204" pitchFamily="34" charset="0"/>
                <a:cs typeface="Times New Roman" panose="02020603050405020304" pitchFamily="18" charset="0"/>
              </a:rPr>
              <a:t>…’</a:t>
            </a:r>
          </a:p>
          <a:p>
            <a:endParaRPr lang="en-GB" dirty="0">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sz="2800" dirty="0">
                <a:effectLst/>
                <a:latin typeface="Aptos" panose="020B0004020202020204" pitchFamily="34" charset="0"/>
                <a:ea typeface="Aptos" panose="020B0004020202020204" pitchFamily="34" charset="0"/>
                <a:cs typeface="Times New Roman" panose="02020603050405020304" pitchFamily="18" charset="0"/>
              </a:rPr>
              <a:t>Whilst the European citizenship competency framework seeks to support cultural diversity this is set within a social milieu that often misunderstands or misrepresents the complexity of multiple identities, and marginalises the voices of the other. </a:t>
            </a:r>
            <a:endParaRPr lang="en-GB" dirty="0"/>
          </a:p>
        </p:txBody>
      </p:sp>
    </p:spTree>
    <p:extLst>
      <p:ext uri="{BB962C8B-B14F-4D97-AF65-F5344CB8AC3E}">
        <p14:creationId xmlns:p14="http://schemas.microsoft.com/office/powerpoint/2010/main" val="74340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206173-A0BE-0206-0E5D-EE60CC1E6990}"/>
              </a:ext>
            </a:extLst>
          </p:cNvPr>
          <p:cNvSpPr>
            <a:spLocks noGrp="1"/>
          </p:cNvSpPr>
          <p:nvPr>
            <p:ph idx="1"/>
          </p:nvPr>
        </p:nvSpPr>
        <p:spPr>
          <a:xfrm>
            <a:off x="838200" y="500332"/>
            <a:ext cx="10515600" cy="5676631"/>
          </a:xfrm>
        </p:spPr>
        <p:txBody>
          <a:bodyPr>
            <a:normAutofit fontScale="85000" lnSpcReduction="10000"/>
          </a:bodyPr>
          <a:lstStyle/>
          <a:p>
            <a:pPr indent="0" algn="just">
              <a:lnSpc>
                <a:spcPct val="115000"/>
              </a:lnSpc>
              <a:spcAft>
                <a:spcPts val="800"/>
              </a:spcAft>
              <a:buNone/>
            </a:pPr>
            <a:r>
              <a:rPr lang="en-GB" i="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“The calls for peace and justice for Palestinians echo far beyond the Muslim community. People of all faiths and none have taken to the streets in diverse, impassioned marches …. Yet British Muslims find themselves caught up in this, thrown into “culture wars” not of their choosing … The conflict has been cynically manipulated to stoke hatred against Muslims, orchestrated not only by far-right elements, but also by those who deploy harmful tropes to silence peaceful advocacy for Palestine”.</a:t>
            </a:r>
            <a:r>
              <a:rPr lang="en-GB" kern="100" dirty="0">
                <a:solidFill>
                  <a:schemeClr val="tx2">
                    <a:lumMod val="75000"/>
                    <a:lumOff val="25000"/>
                  </a:schemeClr>
                </a:solidFill>
                <a:latin typeface="Aptos" panose="020B0004020202020204" pitchFamily="34" charset="0"/>
                <a:ea typeface="Aptos" panose="020B0004020202020204" pitchFamily="34" charset="0"/>
                <a:cs typeface="Times New Roman" panose="02020603050405020304" pitchFamily="18" charset="0"/>
              </a:rPr>
              <a:t> </a:t>
            </a:r>
            <a:r>
              <a:rPr lang="en-GB" sz="1900" kern="100" dirty="0">
                <a:latin typeface="Aptos" panose="020B0004020202020204" pitchFamily="34" charset="0"/>
                <a:ea typeface="Aptos" panose="020B0004020202020204" pitchFamily="34" charset="0"/>
                <a:cs typeface="Times New Roman" panose="02020603050405020304" pitchFamily="18" charset="0"/>
              </a:rPr>
              <a:t>(Zara Mohammed, secretary-general of the Muslim Council of Britain, The </a:t>
            </a:r>
            <a:r>
              <a:rPr lang="en-GB" sz="1900" kern="100" dirty="0">
                <a:effectLst/>
                <a:latin typeface="Aptos" panose="020B0004020202020204" pitchFamily="34" charset="0"/>
                <a:ea typeface="Aptos" panose="020B0004020202020204" pitchFamily="34" charset="0"/>
                <a:cs typeface="Times New Roman" panose="02020603050405020304" pitchFamily="18" charset="0"/>
              </a:rPr>
              <a:t>Guardian, 7 October, 2024)</a:t>
            </a:r>
          </a:p>
          <a:p>
            <a:pPr indent="0" algn="just">
              <a:lnSpc>
                <a:spcPct val="115000"/>
              </a:lnSpc>
              <a:spcAft>
                <a:spcPts val="800"/>
              </a:spcAft>
              <a:buNone/>
            </a:pPr>
            <a:r>
              <a:rPr lang="en-GB" dirty="0">
                <a:effectLst/>
                <a:latin typeface="Aptos" panose="020B0004020202020204" pitchFamily="34" charset="0"/>
                <a:ea typeface="Aptos" panose="020B0004020202020204" pitchFamily="34" charset="0"/>
                <a:cs typeface="Times New Roman" panose="02020603050405020304" pitchFamily="18" charset="0"/>
              </a:rPr>
              <a:t>Re: </a:t>
            </a:r>
            <a:r>
              <a:rPr lang="en-GB" sz="2800" dirty="0">
                <a:effectLst/>
                <a:latin typeface="Aptos" panose="020B0004020202020204" pitchFamily="34" charset="0"/>
                <a:ea typeface="Aptos" panose="020B0004020202020204" pitchFamily="34" charset="0"/>
                <a:cs typeface="Times New Roman" panose="02020603050405020304" pitchFamily="18" charset="0"/>
              </a:rPr>
              <a:t>Cañada Real </a:t>
            </a:r>
          </a:p>
          <a:p>
            <a:pPr indent="0" algn="just">
              <a:lnSpc>
                <a:spcPct val="115000"/>
              </a:lnSpc>
              <a:spcAft>
                <a:spcPts val="800"/>
              </a:spcAft>
              <a:buNone/>
            </a:pPr>
            <a:r>
              <a:rPr lang="en-GB"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Despite making political representation through formal channels, protest and a publicity campaign using Alinsky-type tactics, residents feel ignored by the authorities. Indeed, a Regional Commissioner, dismissed their concerns as ‘noise’</a:t>
            </a:r>
            <a:r>
              <a:rPr lang="en-GB" i="1"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 </a:t>
            </a:r>
            <a:r>
              <a:rPr lang="en-GB" sz="2100" dirty="0">
                <a:effectLst/>
                <a:latin typeface="Aptos" panose="020B0004020202020204" pitchFamily="34" charset="0"/>
                <a:ea typeface="Aptos" panose="020B0004020202020204" pitchFamily="34" charset="0"/>
                <a:cs typeface="Times New Roman" panose="02020603050405020304" pitchFamily="18" charset="0"/>
              </a:rPr>
              <a:t>(Galloway, 2022).</a:t>
            </a:r>
            <a:endParaRPr lang="en-GB" sz="2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82600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4EAE6-85C0-DBE8-1D30-EC540ED6DDF8}"/>
              </a:ext>
            </a:extLst>
          </p:cNvPr>
          <p:cNvSpPr>
            <a:spLocks noGrp="1"/>
          </p:cNvSpPr>
          <p:nvPr>
            <p:ph type="title"/>
          </p:nvPr>
        </p:nvSpPr>
        <p:spPr>
          <a:xfrm>
            <a:off x="838200" y="365125"/>
            <a:ext cx="10515600" cy="1998513"/>
          </a:xfrm>
        </p:spPr>
        <p:txBody>
          <a:bodyPr>
            <a:normAutofit fontScale="90000"/>
          </a:bodyPr>
          <a:lstStyle/>
          <a:p>
            <a:pPr algn="ctr">
              <a:lnSpc>
                <a:spcPct val="115000"/>
              </a:lnSpc>
              <a:spcAft>
                <a:spcPts val="800"/>
              </a:spcAft>
            </a:pPr>
            <a:r>
              <a:rPr lang="en-GB" sz="40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Third-generation British-born Bangladeshis from east London: </a:t>
            </a:r>
            <a:br>
              <a:rPr lang="en-GB" sz="40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br>
            <a:r>
              <a:rPr lang="en-GB" sz="40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The development of a Br-Islamic identity</a:t>
            </a:r>
            <a:br>
              <a:rPr lang="en-GB" sz="4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0DBF0EE-A473-7B86-2F4D-64E8DB15A96A}"/>
              </a:ext>
            </a:extLst>
          </p:cNvPr>
          <p:cNvSpPr>
            <a:spLocks noGrp="1"/>
          </p:cNvSpPr>
          <p:nvPr>
            <p:ph idx="1"/>
          </p:nvPr>
        </p:nvSpPr>
        <p:spPr>
          <a:xfrm>
            <a:off x="838200" y="2363637"/>
            <a:ext cx="10515600" cy="3813325"/>
          </a:xfrm>
        </p:spPr>
        <p:txBody>
          <a:bodyPr>
            <a:normAutofit fontScale="92500" lnSpcReduction="20000"/>
          </a:bodyPr>
          <a:lstStyle/>
          <a:p>
            <a:pPr marL="0" indent="0" algn="just">
              <a:spcAft>
                <a:spcPts val="600"/>
              </a:spcAft>
              <a:buNone/>
            </a:pPr>
            <a:r>
              <a:rPr lang="en-GB" sz="3100" dirty="0">
                <a:ea typeface="Aptos" panose="020B0004020202020204" pitchFamily="34" charset="0"/>
                <a:cs typeface="Times New Roman" panose="02020603050405020304" pitchFamily="18" charset="0"/>
              </a:rPr>
              <a:t>O</a:t>
            </a:r>
            <a:r>
              <a:rPr lang="en-GB" sz="3100" dirty="0">
                <a:effectLst/>
                <a:ea typeface="Aptos" panose="020B0004020202020204" pitchFamily="34" charset="0"/>
                <a:cs typeface="Times New Roman" panose="02020603050405020304" pitchFamily="18" charset="0"/>
              </a:rPr>
              <a:t>ne of the most deprived minority ethnic communities in the UK. </a:t>
            </a:r>
          </a:p>
          <a:p>
            <a:pPr marL="0" indent="0" algn="just">
              <a:spcAft>
                <a:spcPts val="600"/>
              </a:spcAft>
              <a:buNone/>
            </a:pPr>
            <a:r>
              <a:rPr lang="en-GB" sz="3100" dirty="0">
                <a:effectLst/>
                <a:ea typeface="Aptos" panose="020B0004020202020204" pitchFamily="34" charset="0"/>
                <a:cs typeface="Times New Roman" panose="02020603050405020304" pitchFamily="18" charset="0"/>
              </a:rPr>
              <a:t>Young British-Bangladeshis face alienation, discrimination, racial exclusion, disaffection, and working-class realities within the broader context of Islamophobia.</a:t>
            </a:r>
          </a:p>
          <a:p>
            <a:pPr marL="0" indent="0" algn="just">
              <a:lnSpc>
                <a:spcPct val="115000"/>
              </a:lnSpc>
              <a:spcAft>
                <a:spcPts val="600"/>
              </a:spcAft>
              <a:buNone/>
            </a:pPr>
            <a:r>
              <a:rPr lang="en-GB" sz="3100" kern="100" dirty="0">
                <a:effectLst/>
                <a:ea typeface="Aptos" panose="020B0004020202020204" pitchFamily="34" charset="0"/>
                <a:cs typeface="Times New Roman" panose="02020603050405020304" pitchFamily="18" charset="0"/>
              </a:rPr>
              <a:t>An identity conundrum - many are living through as they negotiate what it means to be British, Bangladeshi and Muslim, and their predicament of not fully belonging to either a British national space nor a Bangladeshi cultural community. </a:t>
            </a:r>
          </a:p>
          <a:p>
            <a:pPr marL="0" indent="0">
              <a:buNone/>
            </a:pPr>
            <a:endParaRPr lang="en-GB" dirty="0"/>
          </a:p>
        </p:txBody>
      </p:sp>
    </p:spTree>
    <p:extLst>
      <p:ext uri="{BB962C8B-B14F-4D97-AF65-F5344CB8AC3E}">
        <p14:creationId xmlns:p14="http://schemas.microsoft.com/office/powerpoint/2010/main" val="1273812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BD461-C8F7-5A7B-B812-381A0C409736}"/>
              </a:ext>
            </a:extLst>
          </p:cNvPr>
          <p:cNvSpPr>
            <a:spLocks noGrp="1"/>
          </p:cNvSpPr>
          <p:nvPr>
            <p:ph type="title"/>
          </p:nvPr>
        </p:nvSpPr>
        <p:spPr/>
        <p:txBody>
          <a:bodyPr/>
          <a:lstStyle/>
          <a:p>
            <a:pPr algn="ctr"/>
            <a:r>
              <a:rPr kumimoji="0" lang="en-GB" sz="3600" b="1" i="0" u="none" strike="noStrike" kern="100" cap="none" spc="0" normalizeH="0" baseline="0" noProof="0" dirty="0">
                <a:ln>
                  <a:noFill/>
                </a:ln>
                <a:solidFill>
                  <a:srgbClr val="0E2841">
                    <a:lumMod val="75000"/>
                    <a:lumOff val="25000"/>
                  </a:srgbClr>
                </a:solidFill>
                <a:effectLst/>
                <a:uLnTx/>
                <a:uFillTx/>
                <a:latin typeface="Aptos" panose="020B0004020202020204" pitchFamily="34" charset="0"/>
                <a:ea typeface="Aptos" panose="020B0004020202020204" pitchFamily="34" charset="0"/>
                <a:cs typeface="Times New Roman" panose="02020603050405020304" pitchFamily="18" charset="0"/>
              </a:rPr>
              <a:t>The development of a Br-Islamic identity</a:t>
            </a:r>
            <a:endParaRPr lang="en-GB" dirty="0"/>
          </a:p>
        </p:txBody>
      </p:sp>
      <p:sp>
        <p:nvSpPr>
          <p:cNvPr id="3" name="Content Placeholder 2">
            <a:extLst>
              <a:ext uri="{FF2B5EF4-FFF2-40B4-BE49-F238E27FC236}">
                <a16:creationId xmlns:a16="http://schemas.microsoft.com/office/drawing/2014/main" id="{2C72A8E8-3C35-5B8B-C8A7-18C71B176B63}"/>
              </a:ext>
            </a:extLst>
          </p:cNvPr>
          <p:cNvSpPr>
            <a:spLocks noGrp="1"/>
          </p:cNvSpPr>
          <p:nvPr>
            <p:ph idx="1"/>
          </p:nvPr>
        </p:nvSpPr>
        <p:spPr/>
        <p:txBody>
          <a:bodyPr>
            <a:normAutofit lnSpcReduction="10000"/>
          </a:bodyPr>
          <a:lstStyle/>
          <a:p>
            <a:pPr marL="0" indent="0">
              <a:buNone/>
            </a:pPr>
            <a:r>
              <a:rPr lang="en-GB" sz="2800" dirty="0">
                <a:effectLst/>
                <a:latin typeface="Aptos" panose="020B0004020202020204" pitchFamily="34" charset="0"/>
                <a:ea typeface="Aptos" panose="020B0004020202020204" pitchFamily="34" charset="0"/>
                <a:cs typeface="Times New Roman" panose="02020603050405020304" pitchFamily="18" charset="0"/>
              </a:rPr>
              <a:t>Hoque’s study finds that many young British-born Bangladeshis have developed and socially constructed a syncretic identity for themselves, which he terms Br-Islamic. </a:t>
            </a:r>
          </a:p>
          <a:p>
            <a:pPr marL="0" indent="0">
              <a:buNone/>
            </a:pPr>
            <a:r>
              <a:rPr lang="en-GB" sz="2800" dirty="0">
                <a:effectLst/>
                <a:latin typeface="Aptos" panose="020B0004020202020204" pitchFamily="34" charset="0"/>
                <a:ea typeface="Aptos" panose="020B0004020202020204" pitchFamily="34" charset="0"/>
                <a:cs typeface="Times New Roman" panose="02020603050405020304" pitchFamily="18" charset="0"/>
              </a:rPr>
              <a:t>This positive public identity is dynamic and borderless and enables them to negotiate and fuse the many segments of their multifaceted identities of being ‘British’ (nationality/ citizenship), Bangladeshi (ethno-racial) and Muslim (religious). </a:t>
            </a:r>
          </a:p>
          <a:p>
            <a:pPr marL="0" indent="0">
              <a:buNone/>
            </a:pPr>
            <a:r>
              <a:rPr lang="en-GB" sz="2800" dirty="0">
                <a:effectLst/>
                <a:latin typeface="Aptos" panose="020B0004020202020204" pitchFamily="34" charset="0"/>
                <a:ea typeface="Aptos" panose="020B0004020202020204" pitchFamily="34" charset="0"/>
                <a:cs typeface="Times New Roman" panose="02020603050405020304" pitchFamily="18" charset="0"/>
              </a:rPr>
              <a:t>A Br-Islamic identity also offers a sense of belonging to an ‘imagined’ (Anderson, 1983) global Islamic community – the umma – where race, nationality, citizenship and the colour of passport is insignificant compared to global brotherhood and sisterhood</a:t>
            </a:r>
            <a:endParaRPr lang="en-GB" dirty="0"/>
          </a:p>
        </p:txBody>
      </p:sp>
    </p:spTree>
    <p:extLst>
      <p:ext uri="{BB962C8B-B14F-4D97-AF65-F5344CB8AC3E}">
        <p14:creationId xmlns:p14="http://schemas.microsoft.com/office/powerpoint/2010/main" val="3609766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EAB7-59DA-4CE5-E37C-3415CFC60634}"/>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Aptos" panose="020B0004020202020204" pitchFamily="34" charset="0"/>
                <a:cs typeface="Times New Roman" panose="02020603050405020304" pitchFamily="18" charset="0"/>
              </a:rPr>
              <a:t>Community educators have a role …</a:t>
            </a:r>
            <a:endParaRPr lang="en-GB"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54A32F6A-0DD5-EE2E-B52E-0F7B8318CE83}"/>
              </a:ext>
            </a:extLst>
          </p:cNvPr>
          <p:cNvSpPr>
            <a:spLocks noGrp="1"/>
          </p:cNvSpPr>
          <p:nvPr>
            <p:ph idx="1"/>
          </p:nvPr>
        </p:nvSpPr>
        <p:spPr/>
        <p:txBody>
          <a:bodyPr>
            <a:normAutofit fontScale="92500" lnSpcReduction="20000"/>
          </a:bodyPr>
          <a:lstStyle/>
          <a:p>
            <a:r>
              <a:rPr lang="en-GB" sz="2800" dirty="0">
                <a:effectLst/>
                <a:latin typeface="Aptos" panose="020B0004020202020204" pitchFamily="34" charset="0"/>
                <a:ea typeface="Aptos" panose="020B0004020202020204" pitchFamily="34" charset="0"/>
                <a:cs typeface="Times New Roman" panose="02020603050405020304" pitchFamily="18" charset="0"/>
              </a:rPr>
              <a:t>to connect with these young people in informal community spaces (local parks, youth centres, football fields, council estates, mosques) places of familiarity and belonging for them</a:t>
            </a:r>
          </a:p>
          <a:p>
            <a:r>
              <a:rPr lang="en-GB" sz="2800" dirty="0">
                <a:effectLst/>
                <a:latin typeface="Aptos" panose="020B0004020202020204" pitchFamily="34" charset="0"/>
                <a:ea typeface="Aptos" panose="020B0004020202020204" pitchFamily="34" charset="0"/>
                <a:cs typeface="Times New Roman" panose="02020603050405020304" pitchFamily="18" charset="0"/>
              </a:rPr>
              <a:t>reminding them of their worth and value, and also teasing out the many valuable contributions they are making as responsible citizens.</a:t>
            </a:r>
          </a:p>
          <a:p>
            <a:r>
              <a:rPr lang="en-GB" sz="2800" dirty="0">
                <a:effectLst/>
                <a:latin typeface="Aptos" panose="020B0004020202020204" pitchFamily="34" charset="0"/>
                <a:ea typeface="Aptos" panose="020B0004020202020204" pitchFamily="34" charset="0"/>
                <a:cs typeface="Times New Roman" panose="02020603050405020304" pitchFamily="18" charset="0"/>
              </a:rPr>
              <a:t>To connect with mainstream education</a:t>
            </a:r>
          </a:p>
          <a:p>
            <a:pPr marL="0" indent="0" algn="just">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For citizenship education to be relevant, it must be more than a tick-list of achievement, and provide a space that bridges important layers of community, religious and cultural identity and the mainstream, a space that allows young people to negotiate their sense of belonging and citizenships. </a:t>
            </a:r>
          </a:p>
          <a:p>
            <a:endParaRPr lang="en-GB" dirty="0"/>
          </a:p>
        </p:txBody>
      </p:sp>
    </p:spTree>
    <p:extLst>
      <p:ext uri="{BB962C8B-B14F-4D97-AF65-F5344CB8AC3E}">
        <p14:creationId xmlns:p14="http://schemas.microsoft.com/office/powerpoint/2010/main" val="29661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7EF51-4274-F641-EB7E-A10D0114AA15}"/>
              </a:ext>
            </a:extLst>
          </p:cNvPr>
          <p:cNvSpPr>
            <a:spLocks noGrp="1"/>
          </p:cNvSpPr>
          <p:nvPr>
            <p:ph type="title"/>
          </p:nvPr>
        </p:nvSpPr>
        <p:spPr/>
        <p:txBody>
          <a:bodyPr>
            <a:normAutofit fontScale="90000"/>
          </a:bodyPr>
          <a:lstStyle/>
          <a:p>
            <a:pPr algn="ctr"/>
            <a:r>
              <a:rPr lang="en-US" sz="36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Learning </a:t>
            </a:r>
            <a:r>
              <a:rPr lang="en-GB" sz="36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Cañada Real</a:t>
            </a:r>
            <a:r>
              <a:rPr lang="en-US" sz="3600" b="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 Responding to marginality and resistance through course development</a:t>
            </a:r>
            <a:br>
              <a:rPr lang="en-GB" sz="18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B72BC39F-7908-3EF1-FB32-2A6222450FBA}"/>
              </a:ext>
            </a:extLst>
          </p:cNvPr>
          <p:cNvSpPr>
            <a:spLocks noGrp="1"/>
          </p:cNvSpPr>
          <p:nvPr>
            <p:ph idx="1"/>
          </p:nvPr>
        </p:nvSpPr>
        <p:spPr/>
        <p:txBody>
          <a:bodyPr>
            <a:normAutofit fontScale="92500" lnSpcReduction="20000"/>
          </a:bodyPr>
          <a:lstStyle/>
          <a:p>
            <a:r>
              <a:rPr lang="en-GB" sz="2800" dirty="0">
                <a:effectLst/>
                <a:latin typeface="Aptos" panose="020B0004020202020204" pitchFamily="34" charset="0"/>
                <a:ea typeface="Aptos" panose="020B0004020202020204" pitchFamily="34" charset="0"/>
                <a:cs typeface="Times New Roman" panose="02020603050405020304" pitchFamily="18" charset="0"/>
              </a:rPr>
              <a:t>Cañada Real Galiana, or Cañada Real, is considered Europe's largest shanty town and described as "one of Europe's poorest neighbourhoods". </a:t>
            </a:r>
            <a:r>
              <a:rPr lang="en-US" dirty="0">
                <a:latin typeface="Aptos" panose="020B0004020202020204" pitchFamily="34" charset="0"/>
                <a:ea typeface="Aptos" panose="020B0004020202020204" pitchFamily="34" charset="0"/>
                <a:cs typeface="Times New Roman" panose="02020603050405020304" pitchFamily="18" charset="0"/>
              </a:rPr>
              <a:t>T</a:t>
            </a:r>
            <a:r>
              <a:rPr lang="en-GB" sz="2800" dirty="0">
                <a:effectLst/>
                <a:latin typeface="Aptos" panose="020B0004020202020204" pitchFamily="34" charset="0"/>
                <a:ea typeface="Aptos" panose="020B0004020202020204" pitchFamily="34" charset="0"/>
                <a:cs typeface="Times New Roman" panose="02020603050405020304" pitchFamily="18" charset="0"/>
              </a:rPr>
              <a:t>here is a strong presence of minorities who are discriminated against in Spanish society.</a:t>
            </a:r>
          </a:p>
          <a:p>
            <a:pPr algn="just">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Storm Filomena worsened the situation by covering Madrid in snow, causing freezing and damaging water pipes. Estimated to affect 1800 children, UN special rapporteurs (United Nations, 22 December 2020) concluded that this condition:</a:t>
            </a:r>
          </a:p>
          <a:p>
            <a:pPr indent="0" algn="just">
              <a:lnSpc>
                <a:spcPct val="115000"/>
              </a:lnSpc>
              <a:spcAft>
                <a:spcPts val="800"/>
              </a:spcAft>
              <a:buNone/>
            </a:pPr>
            <a:r>
              <a:rPr lang="en-GB" sz="2800" i="1"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rPr>
              <a:t>‘… not only violates these children’s right to adequate housing, it is having a very serious effect on their rights to health, food, water, sanitation and education’ </a:t>
            </a:r>
            <a:endParaRPr lang="en-GB" sz="2800" kern="100" dirty="0">
              <a:solidFill>
                <a:schemeClr val="tx2">
                  <a:lumMod val="75000"/>
                  <a:lumOff val="25000"/>
                </a:schemeClr>
              </a:solidFill>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07332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D8914-6673-8733-FACA-75BDA3CE3FF5}"/>
              </a:ext>
            </a:extLst>
          </p:cNvPr>
          <p:cNvSpPr>
            <a:spLocks noGrp="1"/>
          </p:cNvSpPr>
          <p:nvPr>
            <p:ph type="title"/>
          </p:nvPr>
        </p:nvSpPr>
        <p:spPr/>
        <p:txBody>
          <a:bodyPr/>
          <a:lstStyle/>
          <a:p>
            <a:pPr algn="ctr"/>
            <a:r>
              <a:rPr lang="en-GB" dirty="0">
                <a:solidFill>
                  <a:schemeClr val="tx2">
                    <a:lumMod val="75000"/>
                    <a:lumOff val="25000"/>
                  </a:schemeClr>
                </a:solidFill>
              </a:rPr>
              <a:t>Educational response at UAM</a:t>
            </a:r>
          </a:p>
        </p:txBody>
      </p:sp>
      <p:sp>
        <p:nvSpPr>
          <p:cNvPr id="3" name="Content Placeholder 2">
            <a:extLst>
              <a:ext uri="{FF2B5EF4-FFF2-40B4-BE49-F238E27FC236}">
                <a16:creationId xmlns:a16="http://schemas.microsoft.com/office/drawing/2014/main" id="{790E8BD6-88A4-9381-3D64-49D40FFC564F}"/>
              </a:ext>
            </a:extLst>
          </p:cNvPr>
          <p:cNvSpPr>
            <a:spLocks noGrp="1"/>
          </p:cNvSpPr>
          <p:nvPr>
            <p:ph idx="1"/>
          </p:nvPr>
        </p:nvSpPr>
        <p:spPr/>
        <p:txBody>
          <a:bodyPr>
            <a:normAutofit fontScale="92500" lnSpcReduction="20000"/>
          </a:bodyPr>
          <a:lstStyle/>
          <a:p>
            <a:pPr marL="0" indent="0" algn="just">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In developing a new module, the team were keen to ensure that voices from Cañada Real were heard, and embedded in the teaching and learning strategy from a critical participatory approach and within a community based action programme (Fine, Torre, Oswald and Avory, 2021). </a:t>
            </a:r>
          </a:p>
          <a:p>
            <a:pPr marL="0" indent="0" algn="just">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Central to this was creating dialogical, critical and sensitive pedagogical spaces in which students and teachers could dialogue and question themselves about the different conditions (political, social, cultural, educational, etc.) of injustice and oppression that were experienced in the community. </a:t>
            </a:r>
          </a:p>
          <a:p>
            <a:endParaRPr lang="en-GB" dirty="0"/>
          </a:p>
        </p:txBody>
      </p:sp>
    </p:spTree>
    <p:extLst>
      <p:ext uri="{BB962C8B-B14F-4D97-AF65-F5344CB8AC3E}">
        <p14:creationId xmlns:p14="http://schemas.microsoft.com/office/powerpoint/2010/main" val="1350344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1059</Words>
  <Application>Microsoft Macintosh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Recognition and representation of citizenship in marginalised communities: the role of community educators</vt:lpstr>
      <vt:lpstr>citizenship</vt:lpstr>
      <vt:lpstr>citizenship education</vt:lpstr>
      <vt:lpstr>PowerPoint Presentation</vt:lpstr>
      <vt:lpstr>Third-generation British-born Bangladeshis from east London:  The development of a Br-Islamic identity </vt:lpstr>
      <vt:lpstr>The development of a Br-Islamic identity</vt:lpstr>
      <vt:lpstr>Community educators have a role …</vt:lpstr>
      <vt:lpstr>Learning Cañada Real: Responding to marginality and resistance through course development </vt:lpstr>
      <vt:lpstr>Educational response at UAM</vt:lpstr>
      <vt:lpstr>Towards a pedagogical approach to citizenship education that recognises and represents voices from the margin.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and representation of citizenship in marginalised communities: the role of community educators</dc:title>
  <dc:creator>Peter Cunningham</dc:creator>
  <cp:lastModifiedBy>Aminul Hoque</cp:lastModifiedBy>
  <cp:revision>1</cp:revision>
  <dcterms:created xsi:type="dcterms:W3CDTF">2025-06-10T13:25:46Z</dcterms:created>
  <dcterms:modified xsi:type="dcterms:W3CDTF">2025-06-12T09:18:46Z</dcterms:modified>
</cp:coreProperties>
</file>