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47" r:id="rId2"/>
    <p:sldId id="333" r:id="rId3"/>
    <p:sldId id="348" r:id="rId4"/>
    <p:sldId id="349" r:id="rId5"/>
    <p:sldId id="365" r:id="rId6"/>
    <p:sldId id="366" r:id="rId7"/>
    <p:sldId id="35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1ED58-997E-409B-B231-0EE9A965A662}" v="206" dt="2024-03-25T17:50:27.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8" autoAdjust="0"/>
    <p:restoredTop sz="94679"/>
  </p:normalViewPr>
  <p:slideViewPr>
    <p:cSldViewPr>
      <p:cViewPr varScale="1">
        <p:scale>
          <a:sx n="204" d="100"/>
          <a:sy n="204" d="100"/>
        </p:scale>
        <p:origin x="224" y="4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C484-F8CE-4E4C-8E49-3E6ADA87CADB}" type="datetimeFigureOut">
              <a:rPr lang="en-US" smtClean="0"/>
              <a:t>6/3/24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200B-13CE-4E4F-A995-A9CE84D33BA5}" type="slidenum">
              <a:rPr lang="en-US" smtClean="0"/>
              <a:t>‹#›</a:t>
            </a:fld>
            <a:endParaRPr lang="en-US"/>
          </a:p>
        </p:txBody>
      </p:sp>
    </p:spTree>
    <p:extLst>
      <p:ext uri="{BB962C8B-B14F-4D97-AF65-F5344CB8AC3E}">
        <p14:creationId xmlns:p14="http://schemas.microsoft.com/office/powerpoint/2010/main" val="62251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extLst>
      <p:ext uri="{BB962C8B-B14F-4D97-AF65-F5344CB8AC3E}">
        <p14:creationId xmlns:p14="http://schemas.microsoft.com/office/powerpoint/2010/main" val="400678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20" y="557530"/>
            <a:ext cx="6635726" cy="572897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59" y="570230"/>
            <a:ext cx="6882679" cy="571627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4771"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1BBC7-34A6-431D-9E54-2CDF9EC8389B}"/>
              </a:ext>
            </a:extLst>
          </p:cNvPr>
          <p:cNvSpPr>
            <a:spLocks noGrp="1"/>
          </p:cNvSpPr>
          <p:nvPr>
            <p:ph sz="half" idx="1" hasCustomPrompt="1"/>
          </p:nvPr>
        </p:nvSpPr>
        <p:spPr>
          <a:xfrm>
            <a:off x="6192000" y="142200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0" y="1421999"/>
            <a:ext cx="4476059" cy="3942329"/>
          </a:xfrm>
          <a:prstGeom prst="rect">
            <a:avLst/>
          </a:prstGeom>
        </p:spPr>
      </p:pic>
      <p:sp>
        <p:nvSpPr>
          <p:cNvPr id="5" name="Content Placeholder 2">
            <a:extLst>
              <a:ext uri="{FF2B5EF4-FFF2-40B4-BE49-F238E27FC236}">
                <a16:creationId xmlns:a16="http://schemas.microsoft.com/office/drawing/2014/main" id="{C531BBC7-34A6-431D-9E54-2CDF9EC8389B}"/>
              </a:ext>
            </a:extLst>
          </p:cNvPr>
          <p:cNvSpPr>
            <a:spLocks noGrp="1"/>
          </p:cNvSpPr>
          <p:nvPr>
            <p:ph sz="half" idx="12" hasCustomPrompt="1"/>
          </p:nvPr>
        </p:nvSpPr>
        <p:spPr>
          <a:xfrm>
            <a:off x="6192000" y="242784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a16="http://schemas.microsoft.com/office/drawing/2014/main" id="{C531BBC7-34A6-431D-9E54-2CDF9EC8389B}"/>
              </a:ext>
            </a:extLst>
          </p:cNvPr>
          <p:cNvSpPr>
            <a:spLocks noGrp="1"/>
          </p:cNvSpPr>
          <p:nvPr>
            <p:ph sz="half" idx="13" hasCustomPrompt="1"/>
          </p:nvPr>
        </p:nvSpPr>
        <p:spPr>
          <a:xfrm>
            <a:off x="6192000" y="3433680"/>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0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ext uri="{BB962C8B-B14F-4D97-AF65-F5344CB8AC3E}">
        <p14:creationId xmlns:p14="http://schemas.microsoft.com/office/powerpoint/2010/main" val="3575998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172870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9E33C16-E188-4B79-8D57-24746A10474A}"/>
              </a:ext>
            </a:extLst>
          </p:cNvPr>
          <p:cNvSpPr>
            <a:spLocks noGrp="1"/>
          </p:cNvSpPr>
          <p:nvPr>
            <p:ph idx="1"/>
          </p:nvPr>
        </p:nvSpPr>
        <p:spPr>
          <a:xfrm>
            <a:off x="576000" y="2268000"/>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tx1"/>
                </a:solidFill>
              </a:defRPr>
            </a:lvl1pPr>
          </a:lstStyle>
          <a:p>
            <a:r>
              <a:rPr lang="en-GB"/>
              <a:t>Goldsmiths, University of London | Editable title here</a:t>
            </a:r>
            <a:endParaRPr lang="en-GB" dirty="0"/>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id="{C531BBC7-34A6-431D-9E54-2CDF9EC8389B}"/>
              </a:ext>
            </a:extLst>
          </p:cNvPr>
          <p:cNvSpPr>
            <a:spLocks noGrp="1"/>
          </p:cNvSpPr>
          <p:nvPr>
            <p:ph sz="half" idx="1"/>
          </p:nvPr>
        </p:nvSpPr>
        <p:spPr>
          <a:xfrm>
            <a:off x="576000" y="2268000"/>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D0A2E87-DFF1-4FB2-9F52-99F33165A850}"/>
              </a:ext>
            </a:extLst>
          </p:cNvPr>
          <p:cNvSpPr>
            <a:spLocks noGrp="1"/>
          </p:cNvSpPr>
          <p:nvPr>
            <p:ph type="body" idx="1"/>
          </p:nvPr>
        </p:nvSpPr>
        <p:spPr>
          <a:xfrm>
            <a:off x="576000" y="2268000"/>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t>Goldsmiths, University of London | Editable title here</a:t>
            </a:r>
            <a:endParaRPr lang="en-GB" dirty="0"/>
          </a:p>
        </p:txBody>
      </p:sp>
      <p:sp>
        <p:nvSpPr>
          <p:cNvPr id="6" name="Slide Number Placeholder 5">
            <a:extLst>
              <a:ext uri="{FF2B5EF4-FFF2-40B4-BE49-F238E27FC236}">
                <a16:creationId xmlns:a16="http://schemas.microsoft.com/office/drawing/2014/main" id="{AB248B5D-F3C9-4943-A8A4-B8AE5360A7EE}"/>
              </a:ext>
            </a:extLst>
          </p:cNvPr>
          <p:cNvSpPr>
            <a:spLocks noGrp="1"/>
          </p:cNvSpPr>
          <p:nvPr>
            <p:ph type="sldNum" sz="quarter" idx="4"/>
          </p:nvPr>
        </p:nvSpPr>
        <p:spPr>
          <a:xfrm>
            <a:off x="9043738" y="6408000"/>
            <a:ext cx="2594610"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pPr/>
              <a:t>‹#›</a:t>
            </a:fld>
            <a:endParaRPr lang="en-GB"/>
          </a:p>
        </p:txBody>
      </p:sp>
    </p:spTree>
    <p:extLst>
      <p:ext uri="{BB962C8B-B14F-4D97-AF65-F5344CB8AC3E}">
        <p14:creationId xmlns:p14="http://schemas.microsoft.com/office/powerpoint/2010/main" val="1094251862"/>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0" r:id="rId3"/>
    <p:sldLayoutId id="2147483679" r:id="rId4"/>
    <p:sldLayoutId id="2147483680" r:id="rId5"/>
    <p:sldLayoutId id="2147483681" r:id="rId6"/>
    <p:sldLayoutId id="2147483678" r:id="rId7"/>
    <p:sldLayoutId id="2147483682" r:id="rId8"/>
    <p:sldLayoutId id="2147483683" r:id="rId9"/>
    <p:sldLayoutId id="2147483663" r:id="rId10"/>
    <p:sldLayoutId id="2147483668" r:id="rId11"/>
    <p:sldLayoutId id="2147483688" r:id="rId12"/>
    <p:sldLayoutId id="2147483670" r:id="rId13"/>
    <p:sldLayoutId id="2147483661" r:id="rId14"/>
    <p:sldLayoutId id="2147483662" r:id="rId15"/>
    <p:sldLayoutId id="2147483692" r:id="rId16"/>
    <p:sldLayoutId id="2147483684" r:id="rId17"/>
    <p:sldLayoutId id="2147483667" r:id="rId18"/>
    <p:sldLayoutId id="2147483669" r:id="rId19"/>
    <p:sldLayoutId id="2147483664" r:id="rId20"/>
    <p:sldLayoutId id="2147483689" r:id="rId21"/>
    <p:sldLayoutId id="2147483691" r:id="rId22"/>
    <p:sldLayoutId id="2147483665" r:id="rId23"/>
    <p:sldLayoutId id="2147483690" r:id="rId24"/>
    <p:sldLayoutId id="2147483671" r:id="rId25"/>
    <p:sldLayoutId id="2147483655" r:id="rId26"/>
    <p:sldLayoutId id="2147483666" r:id="rId27"/>
    <p:sldLayoutId id="2147483672" r:id="rId28"/>
    <p:sldLayoutId id="2147483673" r:id="rId29"/>
    <p:sldLayoutId id="2147483674" r:id="rId30"/>
    <p:sldLayoutId id="2147483675" r:id="rId31"/>
    <p:sldLayoutId id="2147483676" r:id="rId32"/>
    <p:sldLayoutId id="2147483677" r:id="rId33"/>
    <p:sldLayoutId id="2147483687" r:id="rId34"/>
    <p:sldLayoutId id="2147483685"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neu.org.uk/media/11431/view"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767563"/>
            <a:ext cx="11665296" cy="3102388"/>
          </a:xfrm>
        </p:spPr>
        <p:txBody>
          <a:bodyPr/>
          <a:lstStyle/>
          <a:p>
            <a:r>
              <a:rPr lang="en-GB" sz="4000" dirty="0"/>
              <a:t>Do we really know who our students are? Understanding, implementing and embedding a culturally responsive pedagogy in our everyday practice</a:t>
            </a:r>
            <a:br>
              <a:rPr lang="en-GB" sz="4000" dirty="0"/>
            </a:br>
            <a:br>
              <a:rPr lang="en-GB" sz="4000" dirty="0"/>
            </a:br>
            <a:r>
              <a:rPr lang="en-GB" sz="2400" dirty="0"/>
              <a:t>Dr Aminul Hoque </a:t>
            </a:r>
          </a:p>
        </p:txBody>
      </p:sp>
      <p:sp>
        <p:nvSpPr>
          <p:cNvPr id="3" name="Content Placeholder 2"/>
          <p:cNvSpPr>
            <a:spLocks noGrp="1"/>
          </p:cNvSpPr>
          <p:nvPr>
            <p:ph idx="1"/>
          </p:nvPr>
        </p:nvSpPr>
        <p:spPr>
          <a:xfrm>
            <a:off x="576000" y="2268000"/>
            <a:ext cx="8244000" cy="360099"/>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pic>
        <p:nvPicPr>
          <p:cNvPr id="6" name="Picture 4" descr="secondary school ...">
            <a:extLst>
              <a:ext uri="{FF2B5EF4-FFF2-40B4-BE49-F238E27FC236}">
                <a16:creationId xmlns:a16="http://schemas.microsoft.com/office/drawing/2014/main" id="{951F8525-A667-272E-656C-BE5938BA4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99" y="4293096"/>
            <a:ext cx="352685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ottinghamshire County Council">
            <a:extLst>
              <a:ext uri="{FF2B5EF4-FFF2-40B4-BE49-F238E27FC236}">
                <a16:creationId xmlns:a16="http://schemas.microsoft.com/office/drawing/2014/main" id="{E09A253F-EE0A-409C-0C05-CF1FC3082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851" y="4115960"/>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slim Children School (Madrassas ...">
            <a:extLst>
              <a:ext uri="{FF2B5EF4-FFF2-40B4-BE49-F238E27FC236}">
                <a16:creationId xmlns:a16="http://schemas.microsoft.com/office/drawing/2014/main" id="{353DB24C-FF2E-619E-941E-EC2885242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201" y="4274400"/>
            <a:ext cx="37973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7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
            <a:ext cx="10056504" cy="764704"/>
          </a:xfrm>
        </p:spPr>
        <p:txBody>
          <a:bodyPr/>
          <a:lstStyle/>
          <a:p>
            <a:r>
              <a:rPr lang="en-GB" sz="5400" dirty="0"/>
              <a:t>My chapter is informed by…</a:t>
            </a:r>
          </a:p>
        </p:txBody>
      </p:sp>
      <p:sp>
        <p:nvSpPr>
          <p:cNvPr id="3" name="Content Placeholder 2"/>
          <p:cNvSpPr>
            <a:spLocks noGrp="1"/>
          </p:cNvSpPr>
          <p:nvPr>
            <p:ph idx="1"/>
          </p:nvPr>
        </p:nvSpPr>
        <p:spPr>
          <a:xfrm>
            <a:off x="119336" y="692696"/>
            <a:ext cx="8928992" cy="5863144"/>
          </a:xfrm>
        </p:spPr>
        <p:txBody>
          <a:bodyPr/>
          <a:lstStyle/>
          <a:p>
            <a:pPr>
              <a:buFont typeface="Arial" panose="020B0604020202020204" pitchFamily="34" charset="0"/>
              <a:buChar char="•"/>
            </a:pPr>
            <a:r>
              <a:rPr lang="en-GB" sz="2000" dirty="0"/>
              <a:t>My own ethnographic research with young Bangladeshis from London of secondary schooling age</a:t>
            </a:r>
          </a:p>
          <a:p>
            <a:pPr marL="0" indent="0">
              <a:buNone/>
            </a:pPr>
            <a:endParaRPr lang="en-GB" sz="2000" dirty="0"/>
          </a:p>
          <a:p>
            <a:pPr>
              <a:buFont typeface="Arial" panose="020B0604020202020204" pitchFamily="34" charset="0"/>
              <a:buChar char="•"/>
            </a:pPr>
            <a:r>
              <a:rPr lang="en-GB" sz="2000" dirty="0"/>
              <a:t>Current work with Goldsmiths’ students &amp; my anti-racist work with the National Education Union (NEU)</a:t>
            </a:r>
          </a:p>
          <a:p>
            <a:pPr>
              <a:buFont typeface="Arial" panose="020B0604020202020204" pitchFamily="34" charset="0"/>
              <a:buChar char="•"/>
            </a:pPr>
            <a:endParaRPr lang="en-GB" sz="2000" dirty="0"/>
          </a:p>
          <a:p>
            <a:pPr>
              <a:buFont typeface="Arial" panose="020B0604020202020204" pitchFamily="34" charset="0"/>
              <a:buChar char="•"/>
            </a:pPr>
            <a:r>
              <a:rPr lang="en-GB" sz="2000" dirty="0"/>
              <a:t>Draws on empirical research (both UK based and global) that advocates a culturally responsive pedagogy</a:t>
            </a:r>
          </a:p>
          <a:p>
            <a:pPr marL="0" indent="0">
              <a:buNone/>
            </a:pPr>
            <a:endParaRPr lang="en-GB" sz="2000" dirty="0"/>
          </a:p>
          <a:p>
            <a:pPr>
              <a:buFont typeface="Arial" panose="020B0604020202020204" pitchFamily="34" charset="0"/>
              <a:buChar char="•"/>
            </a:pPr>
            <a:r>
              <a:rPr lang="en-GB" sz="2000" dirty="0"/>
              <a:t>Provides insight into some of the everyday ‘lived experiences’ of discrimination, exclusion and alienation that many BAME students from disadvantaged backgrounds live through </a:t>
            </a:r>
          </a:p>
          <a:p>
            <a:pPr>
              <a:buFont typeface="Arial" panose="020B0604020202020204" pitchFamily="34" charset="0"/>
              <a:buChar char="•"/>
            </a:pPr>
            <a:endParaRPr lang="en-GB" sz="2000" dirty="0"/>
          </a:p>
          <a:p>
            <a:pPr>
              <a:buFont typeface="Arial" panose="020B0604020202020204" pitchFamily="34" charset="0"/>
              <a:buChar char="•"/>
            </a:pPr>
            <a:r>
              <a:rPr lang="en-GB" sz="2000" dirty="0"/>
              <a:t>Offers some practical ways that educators can ensure that such students remain engaged and enthused in their education </a:t>
            </a:r>
          </a:p>
          <a:p>
            <a:pPr>
              <a:buFont typeface="Arial" panose="020B0604020202020204" pitchFamily="34" charset="0"/>
              <a:buChar char="•"/>
            </a:pPr>
            <a:r>
              <a:rPr lang="en-GB" sz="2000" dirty="0"/>
              <a:t>Argues that ‘faith’ is an important ‘fund of knowledge’ &amp; ‘identity’ for many Muslim pupils</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2420888"/>
            <a:ext cx="3143672"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97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692697"/>
            <a:ext cx="8244000" cy="1080119"/>
          </a:xfrm>
        </p:spPr>
        <p:txBody>
          <a:bodyPr/>
          <a:lstStyle/>
          <a:p>
            <a:r>
              <a:rPr lang="en-GB" sz="5400" b="1" dirty="0"/>
              <a:t>Key questions</a:t>
            </a:r>
          </a:p>
        </p:txBody>
      </p:sp>
      <p:sp>
        <p:nvSpPr>
          <p:cNvPr id="3" name="Content Placeholder 2"/>
          <p:cNvSpPr>
            <a:spLocks noGrp="1"/>
          </p:cNvSpPr>
          <p:nvPr>
            <p:ph idx="1"/>
          </p:nvPr>
        </p:nvSpPr>
        <p:spPr>
          <a:xfrm>
            <a:off x="119336" y="2268000"/>
            <a:ext cx="12025336" cy="4058547"/>
          </a:xfrm>
        </p:spPr>
        <p:txBody>
          <a:bodyPr/>
          <a:lstStyle/>
          <a:p>
            <a:pPr marL="0" indent="0">
              <a:buNone/>
            </a:pPr>
            <a:r>
              <a:rPr lang="en-GB" sz="3200" dirty="0"/>
              <a:t>1. Do we really know who our students are? </a:t>
            </a:r>
            <a:r>
              <a:rPr lang="en-GB" sz="3200" b="1" dirty="0"/>
              <a:t>Do/ should </a:t>
            </a:r>
            <a:r>
              <a:rPr lang="en-GB" sz="3200" dirty="0"/>
              <a:t>we care?</a:t>
            </a:r>
          </a:p>
          <a:p>
            <a:pPr marL="0" indent="0">
              <a:buNone/>
            </a:pPr>
            <a:endParaRPr lang="en-GB" sz="3200" dirty="0"/>
          </a:p>
          <a:p>
            <a:pPr marL="0" indent="0">
              <a:buNone/>
            </a:pPr>
            <a:r>
              <a:rPr lang="en-GB" sz="3200" dirty="0"/>
              <a:t>2. Are we aware of the wider social, community and cultural issues that many of our students are living through? </a:t>
            </a:r>
          </a:p>
          <a:p>
            <a:pPr marL="0" indent="0">
              <a:buNone/>
            </a:pPr>
            <a:endParaRPr lang="en-GB" sz="3200" dirty="0"/>
          </a:p>
          <a:p>
            <a:pPr marL="0" indent="0">
              <a:buNone/>
            </a:pPr>
            <a:r>
              <a:rPr lang="en-GB" sz="3200" dirty="0"/>
              <a:t>3. How do we get to know our students and ensure that their views, interests, lived experiences, aspirations inform and guide our pedagogical practices?</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126448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565259"/>
            <a:ext cx="8244000" cy="470898"/>
          </a:xfrm>
        </p:spPr>
        <p:txBody>
          <a:bodyPr/>
          <a:lstStyle/>
          <a:p>
            <a:r>
              <a:rPr lang="en-GB" b="1" dirty="0"/>
              <a:t>Culturally responsive pedagogy </a:t>
            </a:r>
          </a:p>
        </p:txBody>
      </p:sp>
      <p:sp>
        <p:nvSpPr>
          <p:cNvPr id="3" name="Content Placeholder 2"/>
          <p:cNvSpPr>
            <a:spLocks noGrp="1"/>
          </p:cNvSpPr>
          <p:nvPr>
            <p:ph idx="1"/>
          </p:nvPr>
        </p:nvSpPr>
        <p:spPr>
          <a:xfrm>
            <a:off x="119336" y="1268760"/>
            <a:ext cx="11953328" cy="5041380"/>
          </a:xfrm>
        </p:spPr>
        <p:txBody>
          <a:bodyPr/>
          <a:lstStyle/>
          <a:p>
            <a:pPr marL="0" indent="0">
              <a:buNone/>
            </a:pPr>
            <a:r>
              <a:rPr lang="en-GB" sz="2800" dirty="0"/>
              <a:t>In light of neoliberal reforms to education, there is a need to revert back to a more </a:t>
            </a:r>
            <a:r>
              <a:rPr lang="en-GB" sz="2800" b="1" dirty="0">
                <a:solidFill>
                  <a:srgbClr val="FFFF00"/>
                </a:solidFill>
              </a:rPr>
              <a:t>inclusive</a:t>
            </a:r>
            <a:r>
              <a:rPr lang="en-GB" sz="2800" dirty="0"/>
              <a:t> and </a:t>
            </a:r>
            <a:r>
              <a:rPr lang="en-GB" sz="2800" b="1" dirty="0">
                <a:solidFill>
                  <a:srgbClr val="FFFF00"/>
                </a:solidFill>
              </a:rPr>
              <a:t>collaborative</a:t>
            </a:r>
            <a:r>
              <a:rPr lang="en-GB" sz="2800" b="1" dirty="0"/>
              <a:t> </a:t>
            </a:r>
            <a:r>
              <a:rPr lang="en-GB" sz="2800" dirty="0"/>
              <a:t>form of education where the line between the school and the community is blurred and where the complex cultural, linguistic, ethnic, gender and religious identities of our pupils are explored within the curriculum. </a:t>
            </a:r>
            <a:r>
              <a:rPr lang="en-GB" sz="2800" b="1" dirty="0">
                <a:solidFill>
                  <a:srgbClr val="FFFF00"/>
                </a:solidFill>
              </a:rPr>
              <a:t>As a teaching philosophy, a culturally responsive pedagogy is premised on the idea that valuing culture is central to learning.</a:t>
            </a:r>
            <a:r>
              <a:rPr lang="en-GB" sz="2800" b="1" dirty="0"/>
              <a:t> </a:t>
            </a:r>
            <a:r>
              <a:rPr lang="en-GB" sz="2800" dirty="0"/>
              <a:t>Educators cannot trivialise or pay token attention to the cultural world and lived experiences of their pupils, and instead take time to understand their pupils and their sociocultural worlds, listen to them as well as valuing and maintaining their cultural identities and heritage within pedagogical practices. Such an approach empowers pupils intellectually, socially, emotionally and politically (</a:t>
            </a:r>
            <a:r>
              <a:rPr lang="en-GB" sz="2800" dirty="0" err="1"/>
              <a:t>Hoque</a:t>
            </a:r>
            <a:r>
              <a:rPr lang="en-GB" sz="2800" dirty="0"/>
              <a:t>, 2015b, 2018; Lucas and Villegas 2013; Nieto 2000).</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369197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13D9-694C-2A36-14D7-800958080827}"/>
              </a:ext>
            </a:extLst>
          </p:cNvPr>
          <p:cNvSpPr>
            <a:spLocks noGrp="1"/>
          </p:cNvSpPr>
          <p:nvPr>
            <p:ph type="title"/>
          </p:nvPr>
        </p:nvSpPr>
        <p:spPr>
          <a:xfrm>
            <a:off x="576000" y="1259951"/>
            <a:ext cx="8244000" cy="830997"/>
          </a:xfrm>
        </p:spPr>
        <p:txBody>
          <a:bodyPr/>
          <a:lstStyle/>
          <a:p>
            <a:r>
              <a:rPr lang="en-US" sz="6000" b="1" dirty="0"/>
              <a:t>Strategies</a:t>
            </a:r>
            <a:r>
              <a:rPr lang="en-US" dirty="0"/>
              <a:t> </a:t>
            </a:r>
          </a:p>
        </p:txBody>
      </p:sp>
      <p:sp>
        <p:nvSpPr>
          <p:cNvPr id="3" name="Content Placeholder 2">
            <a:extLst>
              <a:ext uri="{FF2B5EF4-FFF2-40B4-BE49-F238E27FC236}">
                <a16:creationId xmlns:a16="http://schemas.microsoft.com/office/drawing/2014/main" id="{535D50F3-1FDE-8BDE-BB70-F9F01E60C54C}"/>
              </a:ext>
            </a:extLst>
          </p:cNvPr>
          <p:cNvSpPr>
            <a:spLocks noGrp="1"/>
          </p:cNvSpPr>
          <p:nvPr>
            <p:ph idx="1"/>
          </p:nvPr>
        </p:nvSpPr>
        <p:spPr>
          <a:xfrm>
            <a:off x="576000" y="2268000"/>
            <a:ext cx="11136624" cy="3026470"/>
          </a:xfrm>
        </p:spPr>
        <p:txBody>
          <a:bodyPr/>
          <a:lstStyle/>
          <a:p>
            <a:pPr marL="514350" indent="-514350">
              <a:buAutoNum type="arabicPeriod"/>
            </a:pPr>
            <a:r>
              <a:rPr lang="en-US" sz="4000" dirty="0"/>
              <a:t>Incorporate and value students’ funds of knowledge in classroom pedagogy</a:t>
            </a:r>
          </a:p>
          <a:p>
            <a:pPr marL="514350" indent="-514350">
              <a:buAutoNum type="arabicPeriod"/>
            </a:pPr>
            <a:r>
              <a:rPr lang="en-US" sz="4000" dirty="0" err="1"/>
              <a:t>Decolonise</a:t>
            </a:r>
            <a:r>
              <a:rPr lang="en-US" sz="4000" dirty="0"/>
              <a:t> the curriculum</a:t>
            </a:r>
          </a:p>
          <a:p>
            <a:pPr marL="514350" indent="-514350">
              <a:buAutoNum type="arabicPeriod"/>
            </a:pPr>
            <a:r>
              <a:rPr lang="en-US" sz="4000" dirty="0"/>
              <a:t>Adopt a critical and reflexive approach to teaching </a:t>
            </a:r>
          </a:p>
        </p:txBody>
      </p:sp>
      <p:sp>
        <p:nvSpPr>
          <p:cNvPr id="4" name="Footer Placeholder 3">
            <a:extLst>
              <a:ext uri="{FF2B5EF4-FFF2-40B4-BE49-F238E27FC236}">
                <a16:creationId xmlns:a16="http://schemas.microsoft.com/office/drawing/2014/main" id="{0CC342C0-B55F-9ED6-899E-28CC28110955}"/>
              </a:ext>
            </a:extLst>
          </p:cNvPr>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235979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1EAB-CDE5-3102-1C64-B6DB9C910750}"/>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55DF9339-C753-5830-CD2C-F4BF604E57FC}"/>
              </a:ext>
            </a:extLst>
          </p:cNvPr>
          <p:cNvGraphicFramePr>
            <a:graphicFrameLocks noGrp="1"/>
          </p:cNvGraphicFramePr>
          <p:nvPr>
            <p:ph idx="1"/>
            <p:extLst>
              <p:ext uri="{D42A27DB-BD31-4B8C-83A1-F6EECF244321}">
                <p14:modId xmlns:p14="http://schemas.microsoft.com/office/powerpoint/2010/main" val="1843806191"/>
              </p:ext>
            </p:extLst>
          </p:nvPr>
        </p:nvGraphicFramePr>
        <p:xfrm>
          <a:off x="191344" y="116632"/>
          <a:ext cx="11881320" cy="6465500"/>
        </p:xfrm>
        <a:graphic>
          <a:graphicData uri="http://schemas.openxmlformats.org/drawingml/2006/table">
            <a:tbl>
              <a:tblPr firstRow="1" firstCol="1" bandRow="1">
                <a:tableStyleId>{5C22544A-7EE6-4342-B048-85BDC9FD1C3A}</a:tableStyleId>
              </a:tblPr>
              <a:tblGrid>
                <a:gridCol w="5940660">
                  <a:extLst>
                    <a:ext uri="{9D8B030D-6E8A-4147-A177-3AD203B41FA5}">
                      <a16:colId xmlns:a16="http://schemas.microsoft.com/office/drawing/2014/main" val="3053059281"/>
                    </a:ext>
                  </a:extLst>
                </a:gridCol>
                <a:gridCol w="5940660">
                  <a:extLst>
                    <a:ext uri="{9D8B030D-6E8A-4147-A177-3AD203B41FA5}">
                      <a16:colId xmlns:a16="http://schemas.microsoft.com/office/drawing/2014/main" val="2894514848"/>
                    </a:ext>
                  </a:extLst>
                </a:gridCol>
              </a:tblGrid>
              <a:tr h="2088232">
                <a:tc>
                  <a:txBody>
                    <a:bodyPr/>
                    <a:lstStyle/>
                    <a:p>
                      <a:pPr marL="285750" indent="-285750">
                        <a:lnSpc>
                          <a:spcPct val="107000"/>
                        </a:lnSpc>
                        <a:spcAft>
                          <a:spcPts val="800"/>
                        </a:spcAft>
                        <a:buFont typeface="Arial" panose="020B0604020202020204" pitchFamily="34" charset="0"/>
                        <a:buChar char="•"/>
                      </a:pPr>
                      <a:r>
                        <a:rPr lang="en-US" sz="2400" dirty="0">
                          <a:effectLst/>
                        </a:rPr>
                        <a:t>Research and draw a family tree</a:t>
                      </a:r>
                    </a:p>
                    <a:p>
                      <a:pPr marL="285750" indent="-285750">
                        <a:lnSpc>
                          <a:spcPct val="107000"/>
                        </a:lnSpc>
                        <a:spcAft>
                          <a:spcPts val="800"/>
                        </a:spcAft>
                        <a:buFont typeface="Arial" panose="020B0604020202020204" pitchFamily="34" charset="0"/>
                        <a:buChar char="•"/>
                      </a:pPr>
                      <a:r>
                        <a:rPr lang="en-US" sz="2400" dirty="0">
                          <a:effectLst/>
                        </a:rPr>
                        <a:t>Grow vegetables from around the world</a:t>
                      </a:r>
                    </a:p>
                    <a:p>
                      <a:pPr marL="285750" indent="-285750">
                        <a:lnSpc>
                          <a:spcPct val="107000"/>
                        </a:lnSpc>
                        <a:spcAft>
                          <a:spcPts val="800"/>
                        </a:spcAft>
                        <a:buFont typeface="Arial" panose="020B0604020202020204" pitchFamily="34" charset="0"/>
                        <a:buChar char="•"/>
                      </a:pPr>
                      <a:r>
                        <a:rPr lang="en-US" sz="2400" dirty="0">
                          <a:effectLst/>
                        </a:rPr>
                        <a:t>Play traditional non-European sports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0432" marR="30432" marT="0" marB="0"/>
                </a:tc>
                <a:tc>
                  <a:txBody>
                    <a:bodyPr/>
                    <a:lstStyle/>
                    <a:p>
                      <a:pPr>
                        <a:lnSpc>
                          <a:spcPct val="107000"/>
                        </a:lnSpc>
                        <a:spcAft>
                          <a:spcPts val="800"/>
                        </a:spcAft>
                      </a:pPr>
                      <a:r>
                        <a:rPr lang="en-US" sz="2400" dirty="0">
                          <a:effectLst/>
                        </a:rPr>
                        <a:t>Write about a local (unknown) person from the local black and minority ethnic community. </a:t>
                      </a:r>
                    </a:p>
                    <a:p>
                      <a:pP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#BlackLivesMatter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0432" marR="30432" marT="0" marB="0"/>
                </a:tc>
                <a:extLst>
                  <a:ext uri="{0D108BD9-81ED-4DB2-BD59-A6C34878D82A}">
                    <a16:rowId xmlns:a16="http://schemas.microsoft.com/office/drawing/2014/main" val="634099562"/>
                  </a:ext>
                </a:extLst>
              </a:tr>
              <a:tr h="2097910">
                <a:tc>
                  <a:txBody>
                    <a:bodyPr/>
                    <a:lstStyle/>
                    <a:p>
                      <a:pPr>
                        <a:lnSpc>
                          <a:spcPct val="107000"/>
                        </a:lnSpc>
                        <a:spcAft>
                          <a:spcPts val="800"/>
                        </a:spcAft>
                      </a:pPr>
                      <a:r>
                        <a:rPr lang="en-US" sz="2400" dirty="0">
                          <a:effectLst/>
                        </a:rPr>
                        <a:t>Ask pupils to become heritage researchers.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0432" marR="30432" marT="0" marB="0"/>
                </a:tc>
                <a:tc>
                  <a:txBody>
                    <a:bodyPr/>
                    <a:lstStyle/>
                    <a:p>
                      <a:pPr>
                        <a:lnSpc>
                          <a:spcPct val="107000"/>
                        </a:lnSpc>
                        <a:spcAft>
                          <a:spcPts val="800"/>
                        </a:spcAft>
                      </a:pPr>
                      <a:r>
                        <a:rPr lang="en-US" sz="2400" dirty="0">
                          <a:effectLst/>
                        </a:rPr>
                        <a:t>Provide a wide range of literature from across the globe.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0432" marR="30432" marT="0" marB="0"/>
                </a:tc>
                <a:extLst>
                  <a:ext uri="{0D108BD9-81ED-4DB2-BD59-A6C34878D82A}">
                    <a16:rowId xmlns:a16="http://schemas.microsoft.com/office/drawing/2014/main" val="2273289395"/>
                  </a:ext>
                </a:extLst>
              </a:tr>
              <a:tr h="2227068">
                <a:tc>
                  <a:txBody>
                    <a:bodyPr/>
                    <a:lstStyle/>
                    <a:p>
                      <a:pPr>
                        <a:lnSpc>
                          <a:spcPct val="107000"/>
                        </a:lnSpc>
                        <a:spcAft>
                          <a:spcPts val="800"/>
                        </a:spcAft>
                      </a:pPr>
                      <a:r>
                        <a:rPr lang="en-US" sz="2400" dirty="0">
                          <a:effectLst/>
                        </a:rPr>
                        <a:t>Go for a “walk” in the local area – get to know your community.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0432" marR="30432" marT="0" marB="0"/>
                </a:tc>
                <a:tc>
                  <a:txBody>
                    <a:bodyPr/>
                    <a:lstStyle/>
                    <a:p>
                      <a:pPr>
                        <a:lnSpc>
                          <a:spcPct val="107000"/>
                        </a:lnSpc>
                        <a:spcAft>
                          <a:spcPts val="800"/>
                        </a:spcAft>
                      </a:pPr>
                      <a:r>
                        <a:rPr lang="en-US" sz="2400" dirty="0">
                          <a:effectLst/>
                        </a:rPr>
                        <a:t>Take a reflexive approach to teaching.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0432" marR="30432" marT="0" marB="0"/>
                </a:tc>
                <a:extLst>
                  <a:ext uri="{0D108BD9-81ED-4DB2-BD59-A6C34878D82A}">
                    <a16:rowId xmlns:a16="http://schemas.microsoft.com/office/drawing/2014/main" val="2528097726"/>
                  </a:ext>
                </a:extLst>
              </a:tr>
            </a:tbl>
          </a:graphicData>
        </a:graphic>
      </p:graphicFrame>
      <p:sp>
        <p:nvSpPr>
          <p:cNvPr id="4" name="Footer Placeholder 3">
            <a:extLst>
              <a:ext uri="{FF2B5EF4-FFF2-40B4-BE49-F238E27FC236}">
                <a16:creationId xmlns:a16="http://schemas.microsoft.com/office/drawing/2014/main" id="{67DD15E4-7390-15E1-DD06-2705AE6FA8FF}"/>
              </a:ext>
            </a:extLst>
          </p:cNvPr>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252005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88640"/>
            <a:ext cx="8244000" cy="648072"/>
          </a:xfrm>
        </p:spPr>
        <p:txBody>
          <a:bodyPr/>
          <a:lstStyle/>
          <a:p>
            <a:r>
              <a:rPr lang="en-GB" b="1" dirty="0"/>
              <a:t>References</a:t>
            </a:r>
          </a:p>
        </p:txBody>
      </p:sp>
      <p:sp>
        <p:nvSpPr>
          <p:cNvPr id="3" name="Content Placeholder 2"/>
          <p:cNvSpPr>
            <a:spLocks noGrp="1"/>
          </p:cNvSpPr>
          <p:nvPr>
            <p:ph idx="1"/>
          </p:nvPr>
        </p:nvSpPr>
        <p:spPr>
          <a:xfrm>
            <a:off x="335360" y="908720"/>
            <a:ext cx="11521280" cy="3428631"/>
          </a:xfrm>
        </p:spPr>
        <p:txBody>
          <a:bodyPr/>
          <a:lstStyle/>
          <a:p>
            <a:pPr marL="0" indent="0">
              <a:buNone/>
            </a:pPr>
            <a:r>
              <a:rPr lang="en-GB" sz="1600" dirty="0"/>
              <a:t>Hoque, A (2020) ‘Research to reflect on: developing a culturally responsive pedagogy’. </a:t>
            </a:r>
            <a:r>
              <a:rPr lang="en-GB" sz="1600" i="1" dirty="0"/>
              <a:t>National Education Union NEU. </a:t>
            </a:r>
            <a:r>
              <a:rPr lang="en-GB" sz="1600" i="1" dirty="0">
                <a:hlinkClick r:id="rId2"/>
              </a:rPr>
              <a:t>https://neu.org.uk/media/11431/view</a:t>
            </a:r>
            <a:endParaRPr lang="en-GB" sz="1600" i="1" dirty="0"/>
          </a:p>
          <a:p>
            <a:pPr marL="0" indent="0">
              <a:buNone/>
            </a:pPr>
            <a:r>
              <a:rPr lang="en-GB" sz="1600" dirty="0" err="1"/>
              <a:t>Hoque</a:t>
            </a:r>
            <a:r>
              <a:rPr lang="en-GB" sz="1600" dirty="0"/>
              <a:t>, A &amp; </a:t>
            </a:r>
            <a:r>
              <a:rPr lang="en-GB" sz="1600" dirty="0" err="1"/>
              <a:t>Keelan</a:t>
            </a:r>
            <a:r>
              <a:rPr lang="en-GB" sz="1600" dirty="0"/>
              <a:t>, A (2020) A Very British History: British Bangladeshis. </a:t>
            </a:r>
            <a:r>
              <a:rPr lang="en-GB" sz="1600" i="1" dirty="0"/>
              <a:t>BBC4, Jan 2020. </a:t>
            </a:r>
          </a:p>
          <a:p>
            <a:pPr marL="0" indent="0">
              <a:buNone/>
            </a:pPr>
            <a:r>
              <a:rPr lang="en-GB" sz="1600" dirty="0" err="1"/>
              <a:t>Hoque</a:t>
            </a:r>
            <a:r>
              <a:rPr lang="en-GB" sz="1600" dirty="0"/>
              <a:t>, A (2018) ‘Third-generation British-Bangladeshis from east London: complex identities and a culturally responsive pedagogy’, </a:t>
            </a:r>
            <a:r>
              <a:rPr lang="en-GB" sz="1600" i="1" dirty="0"/>
              <a:t>British Journal of Sociology of Education</a:t>
            </a:r>
            <a:r>
              <a:rPr lang="en-GB" sz="1600" dirty="0"/>
              <a:t>, 39:2, 182-196, DOI: 10.1080/01425692.2017.1406335</a:t>
            </a:r>
          </a:p>
          <a:p>
            <a:pPr marL="0" indent="0">
              <a:buNone/>
            </a:pPr>
            <a:r>
              <a:rPr lang="en-GB" sz="1600" dirty="0" err="1"/>
              <a:t>Hoque</a:t>
            </a:r>
            <a:r>
              <a:rPr lang="en-GB" sz="1600" dirty="0"/>
              <a:t>, A (2015a) British-Islamic Identity: Third-Generation Bangladeshis from East London, London: IOE/ Trentham Press </a:t>
            </a:r>
          </a:p>
          <a:p>
            <a:pPr marL="0" indent="0">
              <a:buNone/>
            </a:pPr>
            <a:r>
              <a:rPr lang="en-GB" sz="1600" dirty="0" err="1"/>
              <a:t>Hoque</a:t>
            </a:r>
            <a:r>
              <a:rPr lang="en-GB" sz="1600" dirty="0"/>
              <a:t>, A (2015b) ‘Knowing our students’ identities: British Bangladeshis in east London schools’. Race Equality Teaching 33(1): 16-21</a:t>
            </a:r>
          </a:p>
          <a:p>
            <a:pPr marL="0" indent="0">
              <a:buNone/>
            </a:pPr>
            <a:r>
              <a:rPr lang="en-GB" sz="1600" dirty="0"/>
              <a:t>Lucas, T., and A. M. Villegas (2013) ‘Preparing Linguistically Responsive Teachers: Laying the Foundations in Preservice Teacher Education’, </a:t>
            </a:r>
            <a:r>
              <a:rPr lang="en-GB" sz="1600" i="1" dirty="0"/>
              <a:t>Theory into Practice </a:t>
            </a:r>
            <a:r>
              <a:rPr lang="en-GB" sz="1600" dirty="0"/>
              <a:t>52: 98–109.</a:t>
            </a:r>
          </a:p>
          <a:p>
            <a:pPr marL="0" indent="0">
              <a:buNone/>
            </a:pPr>
            <a:r>
              <a:rPr lang="en-GB" sz="1600" dirty="0"/>
              <a:t>Nieto, S. (2000) ‘Placing Equity Front and </a:t>
            </a:r>
            <a:r>
              <a:rPr lang="en-GB" sz="1600" dirty="0" err="1"/>
              <a:t>Center</a:t>
            </a:r>
            <a:r>
              <a:rPr lang="en-GB" sz="1600" dirty="0"/>
              <a:t>: Some Thoughts on Transforming Teacher Education for a New Century’,  </a:t>
            </a:r>
            <a:r>
              <a:rPr lang="en-GB" sz="1600" i="1" dirty="0"/>
              <a:t>Journal of Teacher Education </a:t>
            </a:r>
            <a:r>
              <a:rPr lang="en-GB" sz="1600" dirty="0"/>
              <a:t>51: 180–18</a:t>
            </a:r>
          </a:p>
        </p:txBody>
      </p:sp>
      <p:sp>
        <p:nvSpPr>
          <p:cNvPr id="4" name="Footer Placeholder 3"/>
          <p:cNvSpPr>
            <a:spLocks noGrp="1"/>
          </p:cNvSpPr>
          <p:nvPr>
            <p:ph type="ftr" sz="quarter" idx="11"/>
          </p:nvPr>
        </p:nvSpPr>
        <p:spPr/>
        <p:txBody>
          <a:bodyPr/>
          <a:lstStyle/>
          <a:p>
            <a:r>
              <a:rPr lang="en-GB"/>
              <a:t>Goldsmiths, University of London | Editable title here</a:t>
            </a:r>
            <a:endParaRPr lang="en-GB" dirty="0"/>
          </a:p>
        </p:txBody>
      </p:sp>
    </p:spTree>
    <p:extLst>
      <p:ext uri="{BB962C8B-B14F-4D97-AF65-F5344CB8AC3E}">
        <p14:creationId xmlns:p14="http://schemas.microsoft.com/office/powerpoint/2010/main" val="3564380237"/>
      </p:ext>
    </p:extLst>
  </p:cSld>
  <p:clrMapOvr>
    <a:masterClrMapping/>
  </p:clrMapOvr>
</p:sld>
</file>

<file path=ppt/theme/theme1.xml><?xml version="1.0" encoding="utf-8"?>
<a:theme xmlns:a="http://schemas.openxmlformats.org/drawingml/2006/main" name="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747</Words>
  <Application>Microsoft Macintosh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.AppleSystemUIFont</vt:lpstr>
      <vt:lpstr>Arial</vt:lpstr>
      <vt:lpstr>Calibri</vt:lpstr>
      <vt:lpstr>Georgia</vt:lpstr>
      <vt:lpstr>Goldsmiths Theme</vt:lpstr>
      <vt:lpstr>Do we really know who our students are? Understanding, implementing and embedding a culturally responsive pedagogy in our everyday practice  Dr Aminul Hoque </vt:lpstr>
      <vt:lpstr>My chapter is informed by…</vt:lpstr>
      <vt:lpstr>Key questions</vt:lpstr>
      <vt:lpstr>Culturally responsive pedagogy </vt:lpstr>
      <vt:lpstr>Strategies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header goes here</dc:title>
  <dc:creator>TEST</dc:creator>
  <cp:lastModifiedBy>Aminul Hoque</cp:lastModifiedBy>
  <cp:revision>52</cp:revision>
  <dcterms:modified xsi:type="dcterms:W3CDTF">2024-06-03T11:52:13Z</dcterms:modified>
</cp:coreProperties>
</file>