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3729" r:id="rId3"/>
    <p:sldMasterId id="2147483873" r:id="rId4"/>
    <p:sldMasterId id="2147483945" r:id="rId5"/>
  </p:sldMasterIdLst>
  <p:notesMasterIdLst>
    <p:notesMasterId r:id="rId28"/>
  </p:notesMasterIdLst>
  <p:sldIdLst>
    <p:sldId id="294" r:id="rId6"/>
    <p:sldId id="333" r:id="rId7"/>
    <p:sldId id="349" r:id="rId8"/>
    <p:sldId id="365" r:id="rId9"/>
    <p:sldId id="336" r:id="rId10"/>
    <p:sldId id="296" r:id="rId11"/>
    <p:sldId id="334" r:id="rId12"/>
    <p:sldId id="335" r:id="rId13"/>
    <p:sldId id="347" r:id="rId14"/>
    <p:sldId id="337" r:id="rId15"/>
    <p:sldId id="322" r:id="rId16"/>
    <p:sldId id="367" r:id="rId17"/>
    <p:sldId id="332" r:id="rId18"/>
    <p:sldId id="339" r:id="rId19"/>
    <p:sldId id="368" r:id="rId20"/>
    <p:sldId id="370" r:id="rId21"/>
    <p:sldId id="351" r:id="rId22"/>
    <p:sldId id="343" r:id="rId23"/>
    <p:sldId id="369" r:id="rId24"/>
    <p:sldId id="371" r:id="rId25"/>
    <p:sldId id="363" r:id="rId26"/>
    <p:sldId id="32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4" autoAdjust="0"/>
    <p:restoredTop sz="94679"/>
  </p:normalViewPr>
  <p:slideViewPr>
    <p:cSldViewPr>
      <p:cViewPr varScale="1">
        <p:scale>
          <a:sx n="216" d="100"/>
          <a:sy n="216" d="100"/>
        </p:scale>
        <p:origin x="952"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9BC484-F8CE-4E4C-8E49-3E6ADA87CADB}" type="datetimeFigureOut">
              <a:rPr lang="en-US" smtClean="0"/>
              <a:t>6/14/24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5200B-13CE-4E4F-A995-A9CE84D33BA5}" type="slidenum">
              <a:rPr lang="en-US" smtClean="0"/>
              <a:t>‹#›</a:t>
            </a:fld>
            <a:endParaRPr lang="en-US"/>
          </a:p>
        </p:txBody>
      </p:sp>
    </p:spTree>
    <p:extLst>
      <p:ext uri="{BB962C8B-B14F-4D97-AF65-F5344CB8AC3E}">
        <p14:creationId xmlns:p14="http://schemas.microsoft.com/office/powerpoint/2010/main" val="622518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Leaders">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4006783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 Life Changing">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9120" y="557530"/>
            <a:ext cx="6635726" cy="5728970"/>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Colour Images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3021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W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111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W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85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W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3712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Map">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7735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Media Placeholder 5"/>
          <p:cNvSpPr>
            <a:spLocks noGrp="1"/>
          </p:cNvSpPr>
          <p:nvPr>
            <p:ph type="media" sz="quarter" idx="10"/>
          </p:nvPr>
        </p:nvSpPr>
        <p:spPr>
          <a:xfrm>
            <a:off x="0" y="0"/>
            <a:ext cx="121920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50006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Leaders">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3729568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Paths">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27747874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2pPr marL="460800">
              <a:defRPr/>
            </a:lvl2pPr>
            <a:lvl3pPr marL="460800">
              <a:defRPr/>
            </a:lvl3pPr>
            <a:lvl4pPr marL="460800">
              <a:defRPr/>
            </a:lvl4pPr>
            <a:lvl5pPr marL="4608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8268994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i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400264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Section - Opportunities">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tx1"/>
                </a:solidFill>
              </a:defRPr>
            </a:lvl1pPr>
            <a:lvl2pPr marL="460800">
              <a:defRPr>
                <a:solidFill>
                  <a:schemeClr val="tx1"/>
                </a:solidFill>
              </a:defRPr>
            </a:lvl2pPr>
            <a:lvl3pPr marL="460800">
              <a:defRPr>
                <a:solidFill>
                  <a:schemeClr val="tx1"/>
                </a:solidFill>
              </a:defRPr>
            </a:lvl3pPr>
            <a:lvl4pPr marL="460800">
              <a:defRPr>
                <a:solidFill>
                  <a:schemeClr val="tx1"/>
                </a:solidFill>
              </a:defRPr>
            </a:lvl4pPr>
            <a:lvl5pPr marL="460800">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33649370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0726229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9" name="Picture Placeholder 8"/>
          <p:cNvSpPr>
            <a:spLocks noGrp="1"/>
          </p:cNvSpPr>
          <p:nvPr>
            <p:ph type="pic" sz="quarter" idx="13"/>
          </p:nvPr>
        </p:nvSpPr>
        <p:spPr>
          <a:xfrm>
            <a:off x="6198000" y="0"/>
            <a:ext cx="5994000" cy="6858000"/>
          </a:xfrm>
        </p:spPr>
        <p:txBody>
          <a:bodyPr anchor="ctr">
            <a:noAutofit/>
          </a:bodyPr>
          <a:lstStyle>
            <a:lvl1pPr marL="0" indent="0" algn="ctr">
              <a:buNone/>
              <a:defRPr>
                <a:solidFill>
                  <a:schemeClr val="accent2"/>
                </a:solidFill>
              </a:defRPr>
            </a:lvl1pPr>
          </a:lstStyle>
          <a:p>
            <a:endParaRPr lang="en-US"/>
          </a:p>
        </p:txBody>
      </p:sp>
    </p:spTree>
    <p:extLst>
      <p:ext uri="{BB962C8B-B14F-4D97-AF65-F5344CB8AC3E}">
        <p14:creationId xmlns:p14="http://schemas.microsoft.com/office/powerpoint/2010/main" val="13370844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nd Char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a:solidFill>
                  <a:srgbClr val="37424A"/>
                </a:solidFill>
              </a:rPr>
              <a:t>Goldsmiths, University of London | Editable title here</a:t>
            </a:r>
            <a:endParaRPr lang="en-GB" dirty="0">
              <a:solidFill>
                <a:srgbClr val="37424A"/>
              </a:solidFill>
            </a:endParaRPr>
          </a:p>
        </p:txBody>
      </p:sp>
      <p:sp>
        <p:nvSpPr>
          <p:cNvPr id="10" name="Chart Placeholder 7"/>
          <p:cNvSpPr>
            <a:spLocks noGrp="1"/>
          </p:cNvSpPr>
          <p:nvPr>
            <p:ph type="chart" sz="quarter" idx="14"/>
          </p:nvPr>
        </p:nvSpPr>
        <p:spPr>
          <a:xfrm>
            <a:off x="6197600" y="0"/>
            <a:ext cx="59944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28009170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and Char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7" name="Chart Placeholder 7"/>
          <p:cNvSpPr>
            <a:spLocks noGrp="1"/>
          </p:cNvSpPr>
          <p:nvPr>
            <p:ph type="chart" sz="quarter" idx="14"/>
          </p:nvPr>
        </p:nvSpPr>
        <p:spPr>
          <a:xfrm>
            <a:off x="6197600" y="0"/>
            <a:ext cx="5994400" cy="6858000"/>
          </a:xfrm>
        </p:spPr>
        <p:txBody>
          <a:bodyPr anchor="ctr">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37112667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 Life Changing">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9120" y="557530"/>
            <a:ext cx="6635726" cy="5728970"/>
          </a:xfrm>
          <a:prstGeom prst="rect">
            <a:avLst/>
          </a:prstGeom>
        </p:spPr>
      </p:pic>
    </p:spTree>
    <p:extLst>
      <p:ext uri="{BB962C8B-B14F-4D97-AF65-F5344CB8AC3E}">
        <p14:creationId xmlns:p14="http://schemas.microsoft.com/office/powerpoint/2010/main" val="37757050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Section - Opportunities">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30474431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Section - Boundless">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68959" y="570230"/>
            <a:ext cx="6882679" cy="5716270"/>
          </a:xfrm>
          <a:prstGeom prst="rect">
            <a:avLst/>
          </a:prstGeom>
        </p:spPr>
      </p:pic>
    </p:spTree>
    <p:extLst>
      <p:ext uri="{BB962C8B-B14F-4D97-AF65-F5344CB8AC3E}">
        <p14:creationId xmlns:p14="http://schemas.microsoft.com/office/powerpoint/2010/main" val="1775998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Section - Presidents and Prime ministers">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28077362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Image - Vis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97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Section - Boundless">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68959" y="570230"/>
            <a:ext cx="6882679" cy="5716270"/>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Imag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513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Image - Campus Colou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778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Section Image - Limitle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3324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Section Image - Conversa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7048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Section Image - Perspectiv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03895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26870558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2321639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8192533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Tree>
    <p:extLst>
      <p:ext uri="{BB962C8B-B14F-4D97-AF65-F5344CB8AC3E}">
        <p14:creationId xmlns:p14="http://schemas.microsoft.com/office/powerpoint/2010/main" val="38453959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Tree>
    <p:extLst>
      <p:ext uri="{BB962C8B-B14F-4D97-AF65-F5344CB8AC3E}">
        <p14:creationId xmlns:p14="http://schemas.microsoft.com/office/powerpoint/2010/main" val="2433684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Section - Presidents and Prime ministers">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elevant Statistics">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1BBC7-34A6-431D-9E54-2CDF9EC8389B}"/>
              </a:ext>
            </a:extLst>
          </p:cNvPr>
          <p:cNvSpPr>
            <a:spLocks noGrp="1"/>
          </p:cNvSpPr>
          <p:nvPr>
            <p:ph sz="half" idx="1" hasCustomPrompt="1"/>
          </p:nvPr>
        </p:nvSpPr>
        <p:spPr>
          <a:xfrm>
            <a:off x="6192000" y="142200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pic>
        <p:nvPicPr>
          <p:cNvPr id="7" name="Picture 6"/>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76000" y="1421999"/>
            <a:ext cx="4476059" cy="3942329"/>
          </a:xfrm>
          <a:prstGeom prst="rect">
            <a:avLst/>
          </a:prstGeom>
        </p:spPr>
      </p:pic>
      <p:sp>
        <p:nvSpPr>
          <p:cNvPr id="5" name="Content Placeholder 2">
            <a:extLst>
              <a:ext uri="{FF2B5EF4-FFF2-40B4-BE49-F238E27FC236}">
                <a16:creationId xmlns:a16="http://schemas.microsoft.com/office/drawing/2014/main" id="{C531BBC7-34A6-431D-9E54-2CDF9EC8389B}"/>
              </a:ext>
            </a:extLst>
          </p:cNvPr>
          <p:cNvSpPr>
            <a:spLocks noGrp="1"/>
          </p:cNvSpPr>
          <p:nvPr>
            <p:ph sz="half" idx="12" hasCustomPrompt="1"/>
          </p:nvPr>
        </p:nvSpPr>
        <p:spPr>
          <a:xfrm>
            <a:off x="6192000" y="242784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1"/>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8" name="Content Placeholder 2">
            <a:extLst>
              <a:ext uri="{FF2B5EF4-FFF2-40B4-BE49-F238E27FC236}">
                <a16:creationId xmlns:a16="http://schemas.microsoft.com/office/drawing/2014/main" id="{C531BBC7-34A6-431D-9E54-2CDF9EC8389B}"/>
              </a:ext>
            </a:extLst>
          </p:cNvPr>
          <p:cNvSpPr>
            <a:spLocks noGrp="1"/>
          </p:cNvSpPr>
          <p:nvPr>
            <p:ph sz="half" idx="13" hasCustomPrompt="1"/>
          </p:nvPr>
        </p:nvSpPr>
        <p:spPr>
          <a:xfrm>
            <a:off x="6192000" y="343368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a:t>Add relevant </a:t>
            </a:r>
            <a:r>
              <a:rPr lang="en-US" dirty="0"/>
              <a:t>statistics here</a:t>
            </a:r>
          </a:p>
        </p:txBody>
      </p:sp>
    </p:spTree>
    <p:extLst>
      <p:ext uri="{BB962C8B-B14F-4D97-AF65-F5344CB8AC3E}">
        <p14:creationId xmlns:p14="http://schemas.microsoft.com/office/powerpoint/2010/main" val="37388538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Colour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6731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Colour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3171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Colour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3335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Colour Images 4">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2966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Colour Images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4980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W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2342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W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1814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W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193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Map">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946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Image - Vis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Media Placeholder 5"/>
          <p:cNvSpPr>
            <a:spLocks noGrp="1"/>
          </p:cNvSpPr>
          <p:nvPr>
            <p:ph type="media" sz="quarter" idx="10"/>
          </p:nvPr>
        </p:nvSpPr>
        <p:spPr>
          <a:xfrm>
            <a:off x="0" y="0"/>
            <a:ext cx="121920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57784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Leaders">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2363464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Paths">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416921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2pPr marL="460800">
              <a:defRPr/>
            </a:lvl2pPr>
            <a:lvl3pPr marL="460800">
              <a:defRPr/>
            </a:lvl3pPr>
            <a:lvl4pPr marL="460800">
              <a:defRPr/>
            </a:lvl4pPr>
            <a:lvl5pPr marL="4608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16543728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i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3729193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tx1"/>
                </a:solidFill>
              </a:defRPr>
            </a:lvl1pPr>
            <a:lvl2pPr marL="460800">
              <a:defRPr>
                <a:solidFill>
                  <a:schemeClr val="tx1"/>
                </a:solidFill>
              </a:defRPr>
            </a:lvl2pPr>
            <a:lvl3pPr marL="460800">
              <a:defRPr>
                <a:solidFill>
                  <a:schemeClr val="tx1"/>
                </a:solidFill>
              </a:defRPr>
            </a:lvl3pPr>
            <a:lvl4pPr marL="460800">
              <a:defRPr>
                <a:solidFill>
                  <a:schemeClr val="tx1"/>
                </a:solidFill>
              </a:defRPr>
            </a:lvl4pPr>
            <a:lvl5pPr marL="460800">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42334158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4138510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9" name="Picture Placeholder 8"/>
          <p:cNvSpPr>
            <a:spLocks noGrp="1"/>
          </p:cNvSpPr>
          <p:nvPr>
            <p:ph type="pic" sz="quarter" idx="13"/>
          </p:nvPr>
        </p:nvSpPr>
        <p:spPr>
          <a:xfrm>
            <a:off x="6198000" y="0"/>
            <a:ext cx="5994000" cy="6858000"/>
          </a:xfrm>
        </p:spPr>
        <p:txBody>
          <a:bodyPr anchor="ctr">
            <a:noAutofit/>
          </a:bodyPr>
          <a:lstStyle>
            <a:lvl1pPr marL="0" indent="0" algn="ctr">
              <a:buNone/>
              <a:defRPr>
                <a:solidFill>
                  <a:schemeClr val="accent2"/>
                </a:solidFill>
              </a:defRPr>
            </a:lvl1pPr>
          </a:lstStyle>
          <a:p>
            <a:endParaRPr lang="en-US"/>
          </a:p>
        </p:txBody>
      </p:sp>
    </p:spTree>
    <p:extLst>
      <p:ext uri="{BB962C8B-B14F-4D97-AF65-F5344CB8AC3E}">
        <p14:creationId xmlns:p14="http://schemas.microsoft.com/office/powerpoint/2010/main" val="4222802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and Char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a:solidFill>
                  <a:srgbClr val="37424A"/>
                </a:solidFill>
              </a:rPr>
              <a:t>Goldsmiths, University of London | Editable title here</a:t>
            </a:r>
            <a:endParaRPr lang="en-GB" dirty="0">
              <a:solidFill>
                <a:srgbClr val="37424A"/>
              </a:solidFill>
            </a:endParaRPr>
          </a:p>
        </p:txBody>
      </p:sp>
      <p:sp>
        <p:nvSpPr>
          <p:cNvPr id="10" name="Chart Placeholder 7"/>
          <p:cNvSpPr>
            <a:spLocks noGrp="1"/>
          </p:cNvSpPr>
          <p:nvPr>
            <p:ph type="chart" sz="quarter" idx="14"/>
          </p:nvPr>
        </p:nvSpPr>
        <p:spPr>
          <a:xfrm>
            <a:off x="6197600" y="0"/>
            <a:ext cx="59944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33694180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and Char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7" name="Chart Placeholder 7"/>
          <p:cNvSpPr>
            <a:spLocks noGrp="1"/>
          </p:cNvSpPr>
          <p:nvPr>
            <p:ph type="chart" sz="quarter" idx="14"/>
          </p:nvPr>
        </p:nvSpPr>
        <p:spPr>
          <a:xfrm>
            <a:off x="6197600" y="0"/>
            <a:ext cx="5994400" cy="6858000"/>
          </a:xfrm>
        </p:spPr>
        <p:txBody>
          <a:bodyPr anchor="ctr">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207080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Imag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 Life Changing">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9120" y="557530"/>
            <a:ext cx="6635726" cy="5728970"/>
          </a:xfrm>
          <a:prstGeom prst="rect">
            <a:avLst/>
          </a:prstGeom>
        </p:spPr>
      </p:pic>
    </p:spTree>
    <p:extLst>
      <p:ext uri="{BB962C8B-B14F-4D97-AF65-F5344CB8AC3E}">
        <p14:creationId xmlns:p14="http://schemas.microsoft.com/office/powerpoint/2010/main" val="21559999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Section - Opportunities">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9333915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Section - Boundless">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68959" y="570230"/>
            <a:ext cx="6882679" cy="5716270"/>
          </a:xfrm>
          <a:prstGeom prst="rect">
            <a:avLst/>
          </a:prstGeom>
        </p:spPr>
      </p:pic>
    </p:spTree>
    <p:extLst>
      <p:ext uri="{BB962C8B-B14F-4D97-AF65-F5344CB8AC3E}">
        <p14:creationId xmlns:p14="http://schemas.microsoft.com/office/powerpoint/2010/main" val="21525712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Section - Presidents and Prime ministers">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4166254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Image - Vis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5622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Imag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6261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Image - Campus Colou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7253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Section Image - Limitle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169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Section Image - Conversa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0535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Section Image - Perspectiv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88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Image - Campus Colou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435240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25022132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38087153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Tree>
    <p:extLst>
      <p:ext uri="{BB962C8B-B14F-4D97-AF65-F5344CB8AC3E}">
        <p14:creationId xmlns:p14="http://schemas.microsoft.com/office/powerpoint/2010/main" val="10379958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Tree>
    <p:extLst>
      <p:ext uri="{BB962C8B-B14F-4D97-AF65-F5344CB8AC3E}">
        <p14:creationId xmlns:p14="http://schemas.microsoft.com/office/powerpoint/2010/main" val="31137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Relevant Statistics">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1BBC7-34A6-431D-9E54-2CDF9EC8389B}"/>
              </a:ext>
            </a:extLst>
          </p:cNvPr>
          <p:cNvSpPr>
            <a:spLocks noGrp="1"/>
          </p:cNvSpPr>
          <p:nvPr>
            <p:ph sz="half" idx="1" hasCustomPrompt="1"/>
          </p:nvPr>
        </p:nvSpPr>
        <p:spPr>
          <a:xfrm>
            <a:off x="6192000" y="142200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pic>
        <p:nvPicPr>
          <p:cNvPr id="7" name="Picture 6"/>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76000" y="1421999"/>
            <a:ext cx="4476059" cy="3942329"/>
          </a:xfrm>
          <a:prstGeom prst="rect">
            <a:avLst/>
          </a:prstGeom>
        </p:spPr>
      </p:pic>
      <p:sp>
        <p:nvSpPr>
          <p:cNvPr id="5" name="Content Placeholder 2">
            <a:extLst>
              <a:ext uri="{FF2B5EF4-FFF2-40B4-BE49-F238E27FC236}">
                <a16:creationId xmlns:a16="http://schemas.microsoft.com/office/drawing/2014/main" id="{C531BBC7-34A6-431D-9E54-2CDF9EC8389B}"/>
              </a:ext>
            </a:extLst>
          </p:cNvPr>
          <p:cNvSpPr>
            <a:spLocks noGrp="1"/>
          </p:cNvSpPr>
          <p:nvPr>
            <p:ph sz="half" idx="12" hasCustomPrompt="1"/>
          </p:nvPr>
        </p:nvSpPr>
        <p:spPr>
          <a:xfrm>
            <a:off x="6192000" y="242784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1"/>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8" name="Content Placeholder 2">
            <a:extLst>
              <a:ext uri="{FF2B5EF4-FFF2-40B4-BE49-F238E27FC236}">
                <a16:creationId xmlns:a16="http://schemas.microsoft.com/office/drawing/2014/main" id="{C531BBC7-34A6-431D-9E54-2CDF9EC8389B}"/>
              </a:ext>
            </a:extLst>
          </p:cNvPr>
          <p:cNvSpPr>
            <a:spLocks noGrp="1"/>
          </p:cNvSpPr>
          <p:nvPr>
            <p:ph sz="half" idx="13" hasCustomPrompt="1"/>
          </p:nvPr>
        </p:nvSpPr>
        <p:spPr>
          <a:xfrm>
            <a:off x="6192000" y="343368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a:t>Add relevant </a:t>
            </a:r>
            <a:r>
              <a:rPr lang="en-US" dirty="0"/>
              <a:t>statistics here</a:t>
            </a:r>
          </a:p>
        </p:txBody>
      </p:sp>
    </p:spTree>
    <p:extLst>
      <p:ext uri="{BB962C8B-B14F-4D97-AF65-F5344CB8AC3E}">
        <p14:creationId xmlns:p14="http://schemas.microsoft.com/office/powerpoint/2010/main" val="10379864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Colour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3794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Colour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464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Colour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2498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Colour Images 4">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92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Section Image - Limitle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Colour Images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4925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W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1761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W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1490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W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7069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Map">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9007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Media Placeholder 5"/>
          <p:cNvSpPr>
            <a:spLocks noGrp="1"/>
          </p:cNvSpPr>
          <p:nvPr>
            <p:ph type="media" sz="quarter" idx="10"/>
          </p:nvPr>
        </p:nvSpPr>
        <p:spPr>
          <a:xfrm>
            <a:off x="0" y="0"/>
            <a:ext cx="121920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2765468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Section Image - Conversa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Section Image - Perspectiv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aths">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t>Goldsmiths, University of London | Editable title here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t>Goldsmiths, University of London | Editable title here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t>Goldsmiths, University of London | Editable title here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t>Goldsmiths, University of London | Editable title here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t>Goldsmiths, University of London | Editable title here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levant Statistics">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1BBC7-34A6-431D-9E54-2CDF9EC8389B}"/>
              </a:ext>
            </a:extLst>
          </p:cNvPr>
          <p:cNvSpPr>
            <a:spLocks noGrp="1"/>
          </p:cNvSpPr>
          <p:nvPr>
            <p:ph sz="half" idx="1" hasCustomPrompt="1"/>
          </p:nvPr>
        </p:nvSpPr>
        <p:spPr>
          <a:xfrm>
            <a:off x="6192000" y="142200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t>Goldsmiths, University of London | Editable title here</a:t>
            </a:r>
          </a:p>
        </p:txBody>
      </p:sp>
      <p:pic>
        <p:nvPicPr>
          <p:cNvPr id="7" name="Picture 6"/>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76000" y="1421999"/>
            <a:ext cx="4476059" cy="3942329"/>
          </a:xfrm>
          <a:prstGeom prst="rect">
            <a:avLst/>
          </a:prstGeom>
        </p:spPr>
      </p:pic>
      <p:sp>
        <p:nvSpPr>
          <p:cNvPr id="5" name="Content Placeholder 2">
            <a:extLst>
              <a:ext uri="{FF2B5EF4-FFF2-40B4-BE49-F238E27FC236}">
                <a16:creationId xmlns:a16="http://schemas.microsoft.com/office/drawing/2014/main" id="{C531BBC7-34A6-431D-9E54-2CDF9EC8389B}"/>
              </a:ext>
            </a:extLst>
          </p:cNvPr>
          <p:cNvSpPr>
            <a:spLocks noGrp="1"/>
          </p:cNvSpPr>
          <p:nvPr>
            <p:ph sz="half" idx="12" hasCustomPrompt="1"/>
          </p:nvPr>
        </p:nvSpPr>
        <p:spPr>
          <a:xfrm>
            <a:off x="6192000" y="242784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1"/>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8" name="Content Placeholder 2">
            <a:extLst>
              <a:ext uri="{FF2B5EF4-FFF2-40B4-BE49-F238E27FC236}">
                <a16:creationId xmlns:a16="http://schemas.microsoft.com/office/drawing/2014/main" id="{C531BBC7-34A6-431D-9E54-2CDF9EC8389B}"/>
              </a:ext>
            </a:extLst>
          </p:cNvPr>
          <p:cNvSpPr>
            <a:spLocks noGrp="1"/>
          </p:cNvSpPr>
          <p:nvPr>
            <p:ph sz="half" idx="13" hasCustomPrompt="1"/>
          </p:nvPr>
        </p:nvSpPr>
        <p:spPr>
          <a:xfrm>
            <a:off x="6192000" y="343368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a:t>Add relevant </a:t>
            </a:r>
            <a:r>
              <a:rPr lang="en-US" dirty="0"/>
              <a:t>statistics here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Colour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907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olour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olour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olour Images 4">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2pPr marL="460800">
              <a:defRPr/>
            </a:lvl2pPr>
            <a:lvl3pPr marL="460800">
              <a:defRPr/>
            </a:lvl3pPr>
            <a:lvl4pPr marL="460800">
              <a:defRPr/>
            </a:lvl4pPr>
            <a:lvl5pPr marL="4608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t>‹#›</a:t>
            </a:fld>
            <a:endParaRPr lang="en-GB"/>
          </a:p>
        </p:txBody>
      </p:sp>
    </p:spTree>
    <p:extLst>
      <p:ext uri="{BB962C8B-B14F-4D97-AF65-F5344CB8AC3E}">
        <p14:creationId xmlns:p14="http://schemas.microsoft.com/office/powerpoint/2010/main" val="3575998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Colour Images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W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W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W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Map">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Media Placeholder 5"/>
          <p:cNvSpPr>
            <a:spLocks noGrp="1"/>
          </p:cNvSpPr>
          <p:nvPr>
            <p:ph type="media" sz="quarter" idx="10"/>
          </p:nvPr>
        </p:nvSpPr>
        <p:spPr>
          <a:xfrm>
            <a:off x="0" y="0"/>
            <a:ext cx="121920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1728707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Leaders">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1131338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Paths">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4094669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2pPr marL="460800">
              <a:defRPr/>
            </a:lvl2pPr>
            <a:lvl3pPr marL="460800">
              <a:defRPr/>
            </a:lvl3pPr>
            <a:lvl4pPr marL="460800">
              <a:defRPr/>
            </a:lvl4pPr>
            <a:lvl5pPr marL="4608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4093357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i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51681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i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pPr/>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tx1"/>
                </a:solidFill>
              </a:defRPr>
            </a:lvl1pPr>
            <a:lvl2pPr marL="460800">
              <a:defRPr>
                <a:solidFill>
                  <a:schemeClr val="tx1"/>
                </a:solidFill>
              </a:defRPr>
            </a:lvl2pPr>
            <a:lvl3pPr marL="460800">
              <a:defRPr>
                <a:solidFill>
                  <a:schemeClr val="tx1"/>
                </a:solidFill>
              </a:defRPr>
            </a:lvl3pPr>
            <a:lvl4pPr marL="460800">
              <a:defRPr>
                <a:solidFill>
                  <a:schemeClr val="tx1"/>
                </a:solidFill>
              </a:defRPr>
            </a:lvl4pPr>
            <a:lvl5pPr marL="460800">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3161803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521616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9" name="Picture Placeholder 8"/>
          <p:cNvSpPr>
            <a:spLocks noGrp="1"/>
          </p:cNvSpPr>
          <p:nvPr>
            <p:ph type="pic" sz="quarter" idx="13"/>
          </p:nvPr>
        </p:nvSpPr>
        <p:spPr>
          <a:xfrm>
            <a:off x="6198000" y="0"/>
            <a:ext cx="5994000" cy="6858000"/>
          </a:xfrm>
        </p:spPr>
        <p:txBody>
          <a:bodyPr anchor="ctr">
            <a:noAutofit/>
          </a:bodyPr>
          <a:lstStyle>
            <a:lvl1pPr marL="0" indent="0" algn="ctr">
              <a:buNone/>
              <a:defRPr>
                <a:solidFill>
                  <a:schemeClr val="accent2"/>
                </a:solidFill>
              </a:defRPr>
            </a:lvl1pPr>
          </a:lstStyle>
          <a:p>
            <a:endParaRPr lang="en-US"/>
          </a:p>
        </p:txBody>
      </p:sp>
    </p:spTree>
    <p:extLst>
      <p:ext uri="{BB962C8B-B14F-4D97-AF65-F5344CB8AC3E}">
        <p14:creationId xmlns:p14="http://schemas.microsoft.com/office/powerpoint/2010/main" val="547214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Char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a:solidFill>
                  <a:srgbClr val="37424A"/>
                </a:solidFill>
              </a:rPr>
              <a:t>Goldsmiths, University of London | Editable title here</a:t>
            </a:r>
            <a:endParaRPr lang="en-GB" dirty="0">
              <a:solidFill>
                <a:srgbClr val="37424A"/>
              </a:solidFill>
            </a:endParaRPr>
          </a:p>
        </p:txBody>
      </p:sp>
      <p:sp>
        <p:nvSpPr>
          <p:cNvPr id="10" name="Chart Placeholder 7"/>
          <p:cNvSpPr>
            <a:spLocks noGrp="1"/>
          </p:cNvSpPr>
          <p:nvPr>
            <p:ph type="chart" sz="quarter" idx="14"/>
          </p:nvPr>
        </p:nvSpPr>
        <p:spPr>
          <a:xfrm>
            <a:off x="6197600" y="0"/>
            <a:ext cx="59944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534189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Char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7" name="Chart Placeholder 7"/>
          <p:cNvSpPr>
            <a:spLocks noGrp="1"/>
          </p:cNvSpPr>
          <p:nvPr>
            <p:ph type="chart" sz="quarter" idx="14"/>
          </p:nvPr>
        </p:nvSpPr>
        <p:spPr>
          <a:xfrm>
            <a:off x="6197600" y="0"/>
            <a:ext cx="5994400" cy="6858000"/>
          </a:xfrm>
        </p:spPr>
        <p:txBody>
          <a:bodyPr anchor="ctr">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3242913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 Life Changing">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9120" y="557530"/>
            <a:ext cx="6635726" cy="5728970"/>
          </a:xfrm>
          <a:prstGeom prst="rect">
            <a:avLst/>
          </a:prstGeom>
        </p:spPr>
      </p:pic>
    </p:spTree>
    <p:extLst>
      <p:ext uri="{BB962C8B-B14F-4D97-AF65-F5344CB8AC3E}">
        <p14:creationId xmlns:p14="http://schemas.microsoft.com/office/powerpoint/2010/main" val="420692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Section - Opportunities">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1629367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Section - Boundless">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68959" y="570230"/>
            <a:ext cx="6882679" cy="5716270"/>
          </a:xfrm>
          <a:prstGeom prst="rect">
            <a:avLst/>
          </a:prstGeom>
        </p:spPr>
      </p:pic>
    </p:spTree>
    <p:extLst>
      <p:ext uri="{BB962C8B-B14F-4D97-AF65-F5344CB8AC3E}">
        <p14:creationId xmlns:p14="http://schemas.microsoft.com/office/powerpoint/2010/main" val="9655848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Section - Presidents and Prime ministers">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839214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Image - Vis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264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tx1"/>
                </a:solidFill>
              </a:defRPr>
            </a:lvl1pPr>
            <a:lvl2pPr marL="460800">
              <a:defRPr>
                <a:solidFill>
                  <a:schemeClr val="tx1"/>
                </a:solidFill>
              </a:defRPr>
            </a:lvl2pPr>
            <a:lvl3pPr marL="460800">
              <a:defRPr>
                <a:solidFill>
                  <a:schemeClr val="tx1"/>
                </a:solidFill>
              </a:defRPr>
            </a:lvl3pPr>
            <a:lvl4pPr marL="460800">
              <a:defRPr>
                <a:solidFill>
                  <a:schemeClr val="tx1"/>
                </a:solidFill>
              </a:defRPr>
            </a:lvl4pPr>
            <a:lvl5pPr marL="460800">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Imag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485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Image - Campus Colou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70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Section Image - Limitle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376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Section Image - Conversa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403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Section Image - Perspectiv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8263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260385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3532829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1165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Tree>
    <p:extLst>
      <p:ext uri="{BB962C8B-B14F-4D97-AF65-F5344CB8AC3E}">
        <p14:creationId xmlns:p14="http://schemas.microsoft.com/office/powerpoint/2010/main" val="4098976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Tree>
    <p:extLst>
      <p:ext uri="{BB962C8B-B14F-4D97-AF65-F5344CB8AC3E}">
        <p14:creationId xmlns:p14="http://schemas.microsoft.com/office/powerpoint/2010/main" val="383476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levant Statistics">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1BBC7-34A6-431D-9E54-2CDF9EC8389B}"/>
              </a:ext>
            </a:extLst>
          </p:cNvPr>
          <p:cNvSpPr>
            <a:spLocks noGrp="1"/>
          </p:cNvSpPr>
          <p:nvPr>
            <p:ph sz="half" idx="1" hasCustomPrompt="1"/>
          </p:nvPr>
        </p:nvSpPr>
        <p:spPr>
          <a:xfrm>
            <a:off x="6192000" y="142200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pic>
        <p:nvPicPr>
          <p:cNvPr id="7" name="Picture 6"/>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76000" y="1421999"/>
            <a:ext cx="4476059" cy="3942329"/>
          </a:xfrm>
          <a:prstGeom prst="rect">
            <a:avLst/>
          </a:prstGeom>
        </p:spPr>
      </p:pic>
      <p:sp>
        <p:nvSpPr>
          <p:cNvPr id="5" name="Content Placeholder 2">
            <a:extLst>
              <a:ext uri="{FF2B5EF4-FFF2-40B4-BE49-F238E27FC236}">
                <a16:creationId xmlns:a16="http://schemas.microsoft.com/office/drawing/2014/main" id="{C531BBC7-34A6-431D-9E54-2CDF9EC8389B}"/>
              </a:ext>
            </a:extLst>
          </p:cNvPr>
          <p:cNvSpPr>
            <a:spLocks noGrp="1"/>
          </p:cNvSpPr>
          <p:nvPr>
            <p:ph sz="half" idx="12" hasCustomPrompt="1"/>
          </p:nvPr>
        </p:nvSpPr>
        <p:spPr>
          <a:xfrm>
            <a:off x="6192000" y="242784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1"/>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8" name="Content Placeholder 2">
            <a:extLst>
              <a:ext uri="{FF2B5EF4-FFF2-40B4-BE49-F238E27FC236}">
                <a16:creationId xmlns:a16="http://schemas.microsoft.com/office/drawing/2014/main" id="{C531BBC7-34A6-431D-9E54-2CDF9EC8389B}"/>
              </a:ext>
            </a:extLst>
          </p:cNvPr>
          <p:cNvSpPr>
            <a:spLocks noGrp="1"/>
          </p:cNvSpPr>
          <p:nvPr>
            <p:ph sz="half" idx="13" hasCustomPrompt="1"/>
          </p:nvPr>
        </p:nvSpPr>
        <p:spPr>
          <a:xfrm>
            <a:off x="6192000" y="343368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a:t>Add relevant </a:t>
            </a:r>
            <a:r>
              <a:rPr lang="en-US" dirty="0"/>
              <a:t>statistics here</a:t>
            </a:r>
          </a:p>
        </p:txBody>
      </p:sp>
    </p:spTree>
    <p:extLst>
      <p:ext uri="{BB962C8B-B14F-4D97-AF65-F5344CB8AC3E}">
        <p14:creationId xmlns:p14="http://schemas.microsoft.com/office/powerpoint/2010/main" val="3713636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Colour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344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Colour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270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Colour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1148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olour Images 4">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7704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Colour Images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0091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W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219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W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518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W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314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Map">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665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t>Goldsmiths, University of London | Editable title here</a:t>
            </a:r>
          </a:p>
        </p:txBody>
      </p:sp>
      <p:sp>
        <p:nvSpPr>
          <p:cNvPr id="9" name="Picture Placeholder 8"/>
          <p:cNvSpPr>
            <a:spLocks noGrp="1"/>
          </p:cNvSpPr>
          <p:nvPr>
            <p:ph type="pic" sz="quarter" idx="13"/>
          </p:nvPr>
        </p:nvSpPr>
        <p:spPr>
          <a:xfrm>
            <a:off x="6198000" y="0"/>
            <a:ext cx="5994000" cy="6858000"/>
          </a:xfrm>
        </p:spPr>
        <p:txBody>
          <a:bodyPr anchor="ctr">
            <a:noAutofit/>
          </a:bodyPr>
          <a:lstStyle>
            <a:lvl1pPr marL="0" indent="0" algn="ctr">
              <a:buNone/>
              <a:defRPr>
                <a:solidFill>
                  <a:schemeClr val="accent2"/>
                </a:solidFill>
              </a:defRPr>
            </a:lvl1pPr>
          </a:lstStyle>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6" name="Media Placeholder 5"/>
          <p:cNvSpPr>
            <a:spLocks noGrp="1"/>
          </p:cNvSpPr>
          <p:nvPr>
            <p:ph type="media" sz="quarter" idx="10"/>
          </p:nvPr>
        </p:nvSpPr>
        <p:spPr>
          <a:xfrm>
            <a:off x="0" y="0"/>
            <a:ext cx="121920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2126532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Leaders">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3681796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Paths">
    <p:bg>
      <p:bgPr>
        <a:solidFill>
          <a:schemeClr val="accent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31513455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2pPr marL="460800">
              <a:defRPr/>
            </a:lvl2pPr>
            <a:lvl3pPr marL="460800">
              <a:defRPr/>
            </a:lvl3pPr>
            <a:lvl4pPr marL="460800">
              <a:defRPr/>
            </a:lvl4pPr>
            <a:lvl5pPr marL="4608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374414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in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solidFill>
                  <a:prstClr val="white"/>
                </a:solidFill>
              </a:rPr>
              <a:pPr/>
              <a:t>‹#›</a:t>
            </a:fld>
            <a:endParaRPr lang="en-GB" dirty="0">
              <a:solidFill>
                <a:prstClr val="white"/>
              </a:solidFill>
            </a:endParaRPr>
          </a:p>
        </p:txBody>
      </p:sp>
    </p:spTree>
    <p:extLst>
      <p:ext uri="{BB962C8B-B14F-4D97-AF65-F5344CB8AC3E}">
        <p14:creationId xmlns:p14="http://schemas.microsoft.com/office/powerpoint/2010/main" val="2521032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tx1"/>
                </a:solidFill>
              </a:defRPr>
            </a:lvl1pPr>
            <a:lvl2pPr marL="460800">
              <a:defRPr>
                <a:solidFill>
                  <a:schemeClr val="tx1"/>
                </a:solidFill>
              </a:defRPr>
            </a:lvl2pPr>
            <a:lvl3pPr marL="460800">
              <a:defRPr>
                <a:solidFill>
                  <a:schemeClr val="tx1"/>
                </a:solidFill>
              </a:defRPr>
            </a:lvl3pPr>
            <a:lvl4pPr marL="460800">
              <a:defRPr>
                <a:solidFill>
                  <a:schemeClr val="tx1"/>
                </a:solidFill>
              </a:defRPr>
            </a:lvl4pPr>
            <a:lvl5pPr marL="460800">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34428744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6871-C72F-43DD-9C1D-D28D085DDC9B}"/>
              </a:ext>
            </a:extLst>
          </p:cNvPr>
          <p:cNvSpPr>
            <a:spLocks noGrp="1"/>
          </p:cNvSpPr>
          <p:nvPr>
            <p:ph type="title"/>
          </p:nvPr>
        </p:nvSpPr>
        <p:spPr/>
        <p:txBody>
          <a:bodyPr/>
          <a:lstStyle>
            <a:lvl1pPr>
              <a:defRPr>
                <a:solidFill>
                  <a:schemeClr val="accent2"/>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33C16-E188-4B79-8D57-24746A10474A}"/>
              </a:ext>
            </a:extLst>
          </p:cNvPr>
          <p:cNvSpPr>
            <a:spLocks noGrp="1"/>
          </p:cNvSpPr>
          <p:nvPr>
            <p:ph idx="1"/>
          </p:nvPr>
        </p:nvSpPr>
        <p:spPr>
          <a:xfrm>
            <a:off x="576000" y="2268000"/>
            <a:ext cx="8244000" cy="1724575"/>
          </a:xfrm>
        </p:spPr>
        <p:txBody>
          <a:bodyPr/>
          <a:lstStyle>
            <a:lvl1pPr>
              <a:defRPr>
                <a:solidFill>
                  <a:schemeClr val="bg1"/>
                </a:solidFill>
              </a:defRPr>
            </a:lvl1pPr>
            <a:lvl2pPr marL="460800">
              <a:defRPr>
                <a:solidFill>
                  <a:schemeClr val="bg1"/>
                </a:solidFill>
              </a:defRPr>
            </a:lvl2pPr>
            <a:lvl3pPr marL="460800">
              <a:defRPr>
                <a:solidFill>
                  <a:schemeClr val="bg1"/>
                </a:solidFill>
              </a:defRPr>
            </a:lvl3pPr>
            <a:lvl4pPr marL="460800">
              <a:defRPr>
                <a:solidFill>
                  <a:schemeClr val="bg1"/>
                </a:solidFill>
              </a:defRPr>
            </a:lvl4pPr>
            <a:lvl5pPr marL="460800">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2FBE3F97-EC76-4480-94DF-A1D3E4495BB9}"/>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6" name="Slide Number Placeholder 5">
            <a:extLst>
              <a:ext uri="{FF2B5EF4-FFF2-40B4-BE49-F238E27FC236}">
                <a16:creationId xmlns:a16="http://schemas.microsoft.com/office/drawing/2014/main" id="{B93AD8C7-01A5-496B-9AAE-86AAE1EF93CD}"/>
              </a:ext>
            </a:extLst>
          </p:cNvPr>
          <p:cNvSpPr>
            <a:spLocks noGrp="1"/>
          </p:cNvSpPr>
          <p:nvPr>
            <p:ph type="sldNum" sz="quarter" idx="12"/>
          </p:nvPr>
        </p:nvSpPr>
        <p:spPr/>
        <p:txBody>
          <a:bodyPr/>
          <a:lstStyle>
            <a:lvl1pPr>
              <a:defRPr>
                <a:solidFill>
                  <a:schemeClr val="bg1"/>
                </a:solidFill>
              </a:defRPr>
            </a:lvl1pPr>
          </a:lstStyle>
          <a:p>
            <a:fld id="{C45898BD-8DB3-4345-AE56-88AEC7779688}"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925425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9" name="Picture Placeholder 8"/>
          <p:cNvSpPr>
            <a:spLocks noGrp="1"/>
          </p:cNvSpPr>
          <p:nvPr>
            <p:ph type="pic" sz="quarter" idx="13"/>
          </p:nvPr>
        </p:nvSpPr>
        <p:spPr>
          <a:xfrm>
            <a:off x="6198000" y="0"/>
            <a:ext cx="5994000" cy="6858000"/>
          </a:xfrm>
        </p:spPr>
        <p:txBody>
          <a:bodyPr anchor="ctr">
            <a:noAutofit/>
          </a:bodyPr>
          <a:lstStyle>
            <a:lvl1pPr marL="0" indent="0" algn="ctr">
              <a:buNone/>
              <a:defRPr>
                <a:solidFill>
                  <a:schemeClr val="accent2"/>
                </a:solidFill>
              </a:defRPr>
            </a:lvl1pPr>
          </a:lstStyle>
          <a:p>
            <a:endParaRPr lang="en-US"/>
          </a:p>
        </p:txBody>
      </p:sp>
    </p:spTree>
    <p:extLst>
      <p:ext uri="{BB962C8B-B14F-4D97-AF65-F5344CB8AC3E}">
        <p14:creationId xmlns:p14="http://schemas.microsoft.com/office/powerpoint/2010/main" val="34706323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Char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a:solidFill>
                  <a:srgbClr val="37424A"/>
                </a:solidFill>
              </a:rPr>
              <a:t>Goldsmiths, University of London | Editable title here</a:t>
            </a:r>
            <a:endParaRPr lang="en-GB" dirty="0">
              <a:solidFill>
                <a:srgbClr val="37424A"/>
              </a:solidFill>
            </a:endParaRPr>
          </a:p>
        </p:txBody>
      </p:sp>
      <p:sp>
        <p:nvSpPr>
          <p:cNvPr id="10" name="Chart Placeholder 7"/>
          <p:cNvSpPr>
            <a:spLocks noGrp="1"/>
          </p:cNvSpPr>
          <p:nvPr>
            <p:ph type="chart" sz="quarter" idx="14"/>
          </p:nvPr>
        </p:nvSpPr>
        <p:spPr>
          <a:xfrm>
            <a:off x="6197600" y="0"/>
            <a:ext cx="5994400" cy="6858000"/>
          </a:xfrm>
        </p:spPr>
        <p:txBody>
          <a:bodyPr anchor="ctr">
            <a:noAutofit/>
          </a:bodyPr>
          <a:lstStyle>
            <a:lvl1pPr marL="0" indent="0" algn="ctr">
              <a:buNone/>
              <a:defRPr/>
            </a:lvl1pPr>
          </a:lstStyle>
          <a:p>
            <a:endParaRPr lang="en-US"/>
          </a:p>
        </p:txBody>
      </p:sp>
    </p:spTree>
    <p:extLst>
      <p:ext uri="{BB962C8B-B14F-4D97-AF65-F5344CB8AC3E}">
        <p14:creationId xmlns:p14="http://schemas.microsoft.com/office/powerpoint/2010/main" val="39113376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Char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
        <p:nvSpPr>
          <p:cNvPr id="7" name="Chart Placeholder 7"/>
          <p:cNvSpPr>
            <a:spLocks noGrp="1"/>
          </p:cNvSpPr>
          <p:nvPr>
            <p:ph type="chart" sz="quarter" idx="14"/>
          </p:nvPr>
        </p:nvSpPr>
        <p:spPr>
          <a:xfrm>
            <a:off x="6197600" y="0"/>
            <a:ext cx="5994400" cy="6858000"/>
          </a:xfrm>
        </p:spPr>
        <p:txBody>
          <a:bodyPr anchor="ctr">
            <a:noAutofit/>
          </a:bodyPr>
          <a:lstStyle>
            <a:lvl1pPr marL="0" indent="0" algn="ctr">
              <a:buNone/>
              <a:defRPr>
                <a:solidFill>
                  <a:schemeClr val="bg1"/>
                </a:solidFill>
              </a:defRPr>
            </a:lvl1pPr>
          </a:lstStyle>
          <a:p>
            <a:endParaRPr lang="en-US" dirty="0"/>
          </a:p>
        </p:txBody>
      </p:sp>
    </p:spTree>
    <p:extLst>
      <p:ext uri="{BB962C8B-B14F-4D97-AF65-F5344CB8AC3E}">
        <p14:creationId xmlns:p14="http://schemas.microsoft.com/office/powerpoint/2010/main" val="334140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Char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a:t>Goldsmiths, University of London | Editable title here</a:t>
            </a:r>
            <a:endParaRPr lang="en-GB" dirty="0"/>
          </a:p>
        </p:txBody>
      </p:sp>
      <p:sp>
        <p:nvSpPr>
          <p:cNvPr id="10" name="Chart Placeholder 7"/>
          <p:cNvSpPr>
            <a:spLocks noGrp="1"/>
          </p:cNvSpPr>
          <p:nvPr>
            <p:ph type="chart" sz="quarter" idx="14"/>
          </p:nvPr>
        </p:nvSpPr>
        <p:spPr>
          <a:xfrm>
            <a:off x="6197600" y="0"/>
            <a:ext cx="5994400" cy="6858000"/>
          </a:xfrm>
        </p:spPr>
        <p:txBody>
          <a:bodyPr anchor="ctr">
            <a:noAutofit/>
          </a:bodyPr>
          <a:lstStyle>
            <a:lvl1pPr marL="0" indent="0" algn="ctr">
              <a:buNone/>
              <a:defRPr/>
            </a:lvl1p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 Life Changing">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9120" y="557530"/>
            <a:ext cx="6635726" cy="5728970"/>
          </a:xfrm>
          <a:prstGeom prst="rect">
            <a:avLst/>
          </a:prstGeom>
        </p:spPr>
      </p:pic>
    </p:spTree>
    <p:extLst>
      <p:ext uri="{BB962C8B-B14F-4D97-AF65-F5344CB8AC3E}">
        <p14:creationId xmlns:p14="http://schemas.microsoft.com/office/powerpoint/2010/main" val="26550341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Section - Opportunities">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2392528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Section - Boundless">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68959" y="570230"/>
            <a:ext cx="6882679" cy="5716270"/>
          </a:xfrm>
          <a:prstGeom prst="rect">
            <a:avLst/>
          </a:prstGeom>
        </p:spPr>
      </p:pic>
    </p:spTree>
    <p:extLst>
      <p:ext uri="{BB962C8B-B14F-4D97-AF65-F5344CB8AC3E}">
        <p14:creationId xmlns:p14="http://schemas.microsoft.com/office/powerpoint/2010/main" val="36532072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Section - Presidents and Prime ministers">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0" y="0"/>
            <a:ext cx="12194771" cy="6858000"/>
          </a:xfrm>
          <a:prstGeom prst="rect">
            <a:avLst/>
          </a:prstGeom>
        </p:spPr>
      </p:pic>
    </p:spTree>
    <p:extLst>
      <p:ext uri="{BB962C8B-B14F-4D97-AF65-F5344CB8AC3E}">
        <p14:creationId xmlns:p14="http://schemas.microsoft.com/office/powerpoint/2010/main" val="262851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Image - Visi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258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Image - Campu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75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Image - Campus Colou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1852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Section Image - Limitle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1974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Section Image - Conversa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5284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Section Image - Perspectiv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579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Chart Gre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t>Goldsmiths, University of London | Editable title here</a:t>
            </a:r>
          </a:p>
        </p:txBody>
      </p:sp>
      <p:sp>
        <p:nvSpPr>
          <p:cNvPr id="7" name="Chart Placeholder 7"/>
          <p:cNvSpPr>
            <a:spLocks noGrp="1"/>
          </p:cNvSpPr>
          <p:nvPr>
            <p:ph type="chart" sz="quarter" idx="14"/>
          </p:nvPr>
        </p:nvSpPr>
        <p:spPr>
          <a:xfrm>
            <a:off x="6197600" y="0"/>
            <a:ext cx="5994400" cy="6858000"/>
          </a:xfrm>
        </p:spPr>
        <p:txBody>
          <a:bodyPr anchor="ctr">
            <a:noAutofit/>
          </a:bodyPr>
          <a:lstStyle>
            <a:lvl1pPr marL="0" indent="0" algn="ctr">
              <a:buNone/>
              <a:defRPr>
                <a:solidFill>
                  <a:schemeClr val="bg1"/>
                </a:solidFill>
              </a:defRPr>
            </a:lvl1pPr>
          </a:lstStyle>
          <a:p>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34590490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2533090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Editable Background Ligh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1"/>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tx1"/>
                </a:solidFill>
              </a:defRPr>
            </a:lvl1pPr>
          </a:lstStyle>
          <a:p>
            <a:r>
              <a:rPr lang="en-GB" dirty="0">
                <a:solidFill>
                  <a:srgbClr val="37424A"/>
                </a:solidFill>
              </a:rPr>
              <a:t>Goldsmiths, University of London | Editable title here</a:t>
            </a:r>
          </a:p>
        </p:txBody>
      </p:sp>
    </p:spTree>
    <p:extLst>
      <p:ext uri="{BB962C8B-B14F-4D97-AF65-F5344CB8AC3E}">
        <p14:creationId xmlns:p14="http://schemas.microsoft.com/office/powerpoint/2010/main" val="21806713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Tree>
    <p:extLst>
      <p:ext uri="{BB962C8B-B14F-4D97-AF65-F5344CB8AC3E}">
        <p14:creationId xmlns:p14="http://schemas.microsoft.com/office/powerpoint/2010/main" val="2911132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Editable Background Dark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51E23-4B6C-4E51-A824-56879B63F829}"/>
              </a:ext>
            </a:extLst>
          </p:cNvPr>
          <p:cNvSpPr>
            <a:spLocks noGrp="1"/>
          </p:cNvSpPr>
          <p:nvPr>
            <p:ph type="title" hasCustomPrompt="1"/>
          </p:nvPr>
        </p:nvSpPr>
        <p:spPr>
          <a:xfrm>
            <a:off x="576000" y="1440000"/>
            <a:ext cx="5418000" cy="470898"/>
          </a:xfrm>
        </p:spPr>
        <p:txBody>
          <a:bodyPr/>
          <a:lstStyle>
            <a:lvl1pPr>
              <a:defRPr>
                <a:solidFill>
                  <a:schemeClr val="accent2"/>
                </a:solidFill>
              </a:defRPr>
            </a:lvl1pPr>
          </a:lstStyle>
          <a:p>
            <a:r>
              <a:rPr lang="en-US" dirty="0"/>
              <a:t>Your header goes here</a:t>
            </a:r>
            <a:endParaRPr lang="en-GB" dirty="0"/>
          </a:p>
        </p:txBody>
      </p:sp>
      <p:sp>
        <p:nvSpPr>
          <p:cNvPr id="3" name="Content Placeholder 2">
            <a:extLst>
              <a:ext uri="{FF2B5EF4-FFF2-40B4-BE49-F238E27FC236}">
                <a16:creationId xmlns:a16="http://schemas.microsoft.com/office/drawing/2014/main" id="{C531BBC7-34A6-431D-9E54-2CDF9EC8389B}"/>
              </a:ext>
            </a:extLst>
          </p:cNvPr>
          <p:cNvSpPr>
            <a:spLocks noGrp="1"/>
          </p:cNvSpPr>
          <p:nvPr>
            <p:ph sz="half" idx="1"/>
          </p:nvPr>
        </p:nvSpPr>
        <p:spPr>
          <a:xfrm>
            <a:off x="576000" y="2268000"/>
            <a:ext cx="5418000" cy="1724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spTree>
    <p:extLst>
      <p:ext uri="{BB962C8B-B14F-4D97-AF65-F5344CB8AC3E}">
        <p14:creationId xmlns:p14="http://schemas.microsoft.com/office/powerpoint/2010/main" val="332406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levant Statistics">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31BBC7-34A6-431D-9E54-2CDF9EC8389B}"/>
              </a:ext>
            </a:extLst>
          </p:cNvPr>
          <p:cNvSpPr>
            <a:spLocks noGrp="1"/>
          </p:cNvSpPr>
          <p:nvPr>
            <p:ph sz="half" idx="1" hasCustomPrompt="1"/>
          </p:nvPr>
        </p:nvSpPr>
        <p:spPr>
          <a:xfrm>
            <a:off x="6192000" y="142200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6" name="Footer Placeholder 5">
            <a:extLst>
              <a:ext uri="{FF2B5EF4-FFF2-40B4-BE49-F238E27FC236}">
                <a16:creationId xmlns:a16="http://schemas.microsoft.com/office/drawing/2014/main" id="{574D2199-5F6B-4202-842C-BCD920DD6B7E}"/>
              </a:ext>
            </a:extLst>
          </p:cNvPr>
          <p:cNvSpPr>
            <a:spLocks noGrp="1"/>
          </p:cNvSpPr>
          <p:nvPr>
            <p:ph type="ftr" sz="quarter" idx="11"/>
          </p:nvPr>
        </p:nvSpPr>
        <p:spPr/>
        <p:txBody>
          <a:bodyPr/>
          <a:lstStyle>
            <a:lvl1pPr>
              <a:defRPr>
                <a:solidFill>
                  <a:schemeClr val="bg1"/>
                </a:solidFill>
              </a:defRPr>
            </a:lvl1pPr>
          </a:lstStyle>
          <a:p>
            <a:r>
              <a:rPr lang="en-GB" dirty="0">
                <a:solidFill>
                  <a:prstClr val="white"/>
                </a:solidFill>
              </a:rPr>
              <a:t>Goldsmiths, University of London | Editable title here</a:t>
            </a:r>
          </a:p>
        </p:txBody>
      </p:sp>
      <p:pic>
        <p:nvPicPr>
          <p:cNvPr id="7" name="Picture 6"/>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576000" y="1421999"/>
            <a:ext cx="4476059" cy="3942329"/>
          </a:xfrm>
          <a:prstGeom prst="rect">
            <a:avLst/>
          </a:prstGeom>
        </p:spPr>
      </p:pic>
      <p:sp>
        <p:nvSpPr>
          <p:cNvPr id="5" name="Content Placeholder 2">
            <a:extLst>
              <a:ext uri="{FF2B5EF4-FFF2-40B4-BE49-F238E27FC236}">
                <a16:creationId xmlns:a16="http://schemas.microsoft.com/office/drawing/2014/main" id="{C531BBC7-34A6-431D-9E54-2CDF9EC8389B}"/>
              </a:ext>
            </a:extLst>
          </p:cNvPr>
          <p:cNvSpPr>
            <a:spLocks noGrp="1"/>
          </p:cNvSpPr>
          <p:nvPr>
            <p:ph sz="half" idx="12" hasCustomPrompt="1"/>
          </p:nvPr>
        </p:nvSpPr>
        <p:spPr>
          <a:xfrm>
            <a:off x="6192000" y="242784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1"/>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dirty="0"/>
              <a:t>Add relevant statistics here</a:t>
            </a:r>
          </a:p>
        </p:txBody>
      </p:sp>
      <p:sp>
        <p:nvSpPr>
          <p:cNvPr id="8" name="Content Placeholder 2">
            <a:extLst>
              <a:ext uri="{FF2B5EF4-FFF2-40B4-BE49-F238E27FC236}">
                <a16:creationId xmlns:a16="http://schemas.microsoft.com/office/drawing/2014/main" id="{C531BBC7-34A6-431D-9E54-2CDF9EC8389B}"/>
              </a:ext>
            </a:extLst>
          </p:cNvPr>
          <p:cNvSpPr>
            <a:spLocks noGrp="1"/>
          </p:cNvSpPr>
          <p:nvPr>
            <p:ph sz="half" idx="13" hasCustomPrompt="1"/>
          </p:nvPr>
        </p:nvSpPr>
        <p:spPr>
          <a:xfrm>
            <a:off x="6192000" y="3433680"/>
            <a:ext cx="2610000" cy="584775"/>
          </a:xfrm>
        </p:spPr>
        <p:txBody>
          <a:bodyPr>
            <a:spAutoFit/>
          </a:bodyPr>
          <a:lstStyle>
            <a:lvl1pPr marL="0" indent="0">
              <a:lnSpc>
                <a:spcPct val="100000"/>
              </a:lnSpc>
              <a:spcBef>
                <a:spcPts val="0"/>
              </a:spcBef>
              <a:spcAft>
                <a:spcPts val="4400"/>
              </a:spcAft>
              <a:buFont typeface="Arial" charset="0"/>
              <a:buNone/>
              <a:tabLst/>
              <a:defRPr sz="1900">
                <a:solidFill>
                  <a:schemeClr val="accent2"/>
                </a:solidFill>
              </a:defRPr>
            </a:lvl1pPr>
            <a:lvl2pPr marL="0" indent="0">
              <a:lnSpc>
                <a:spcPct val="100000"/>
              </a:lnSpc>
              <a:spcBef>
                <a:spcPts val="0"/>
              </a:spcBef>
              <a:spcAft>
                <a:spcPts val="4400"/>
              </a:spcAft>
              <a:buFont typeface="Arial" charset="0"/>
              <a:buNone/>
              <a:tabLst/>
              <a:defRPr sz="1900">
                <a:solidFill>
                  <a:schemeClr val="accent1"/>
                </a:solidFill>
              </a:defRPr>
            </a:lvl2pPr>
            <a:lvl3pPr marL="0" indent="0">
              <a:lnSpc>
                <a:spcPct val="100000"/>
              </a:lnSpc>
              <a:spcBef>
                <a:spcPts val="0"/>
              </a:spcBef>
              <a:spcAft>
                <a:spcPts val="4400"/>
              </a:spcAft>
              <a:buFont typeface="Arial" charset="0"/>
              <a:buNone/>
              <a:tabLst/>
              <a:defRPr sz="1900">
                <a:solidFill>
                  <a:schemeClr val="accent2"/>
                </a:solidFill>
              </a:defRPr>
            </a:lvl3pPr>
            <a:lvl4pPr marL="0" indent="0">
              <a:lnSpc>
                <a:spcPct val="100000"/>
              </a:lnSpc>
              <a:spcBef>
                <a:spcPts val="0"/>
              </a:spcBef>
              <a:buFont typeface="Arial" charset="0"/>
              <a:buNone/>
              <a:tabLst/>
              <a:defRPr sz="1900">
                <a:solidFill>
                  <a:schemeClr val="accent2"/>
                </a:solidFill>
              </a:defRPr>
            </a:lvl4pPr>
            <a:lvl5pPr marL="0" indent="0">
              <a:lnSpc>
                <a:spcPct val="100000"/>
              </a:lnSpc>
              <a:spcBef>
                <a:spcPts val="0"/>
              </a:spcBef>
              <a:buFont typeface="Arial" charset="0"/>
              <a:buNone/>
              <a:tabLst/>
              <a:defRPr sz="1900">
                <a:solidFill>
                  <a:schemeClr val="accent2"/>
                </a:solidFill>
              </a:defRPr>
            </a:lvl5pPr>
            <a:lvl6pPr marL="0" indent="0">
              <a:lnSpc>
                <a:spcPct val="100000"/>
              </a:lnSpc>
              <a:spcBef>
                <a:spcPts val="0"/>
              </a:spcBef>
              <a:buNone/>
              <a:tabLst/>
              <a:defRPr sz="1900">
                <a:solidFill>
                  <a:schemeClr val="accent2"/>
                </a:solidFill>
              </a:defRPr>
            </a:lvl6pPr>
            <a:lvl7pPr marL="0" indent="0">
              <a:lnSpc>
                <a:spcPct val="100000"/>
              </a:lnSpc>
              <a:spcBef>
                <a:spcPts val="0"/>
              </a:spcBef>
              <a:buNone/>
              <a:tabLst/>
              <a:defRPr sz="1900">
                <a:solidFill>
                  <a:schemeClr val="accent2"/>
                </a:solidFill>
              </a:defRPr>
            </a:lvl7pPr>
            <a:lvl8pPr marL="0" indent="0">
              <a:lnSpc>
                <a:spcPct val="100000"/>
              </a:lnSpc>
              <a:spcBef>
                <a:spcPts val="0"/>
              </a:spcBef>
              <a:buNone/>
              <a:tabLst/>
              <a:defRPr sz="1900">
                <a:solidFill>
                  <a:schemeClr val="accent2"/>
                </a:solidFill>
              </a:defRPr>
            </a:lvl8pPr>
            <a:lvl9pPr marL="0" indent="0">
              <a:lnSpc>
                <a:spcPct val="100000"/>
              </a:lnSpc>
              <a:spcBef>
                <a:spcPts val="0"/>
              </a:spcBef>
              <a:buNone/>
              <a:tabLst/>
              <a:defRPr sz="1900">
                <a:solidFill>
                  <a:schemeClr val="accent2"/>
                </a:solidFill>
              </a:defRPr>
            </a:lvl9pPr>
          </a:lstStyle>
          <a:p>
            <a:pPr lvl="0"/>
            <a:r>
              <a:rPr lang="en-US"/>
              <a:t>Add relevant </a:t>
            </a:r>
            <a:r>
              <a:rPr lang="en-US" dirty="0"/>
              <a:t>statistics here</a:t>
            </a:r>
          </a:p>
        </p:txBody>
      </p:sp>
    </p:spTree>
    <p:extLst>
      <p:ext uri="{BB962C8B-B14F-4D97-AF65-F5344CB8AC3E}">
        <p14:creationId xmlns:p14="http://schemas.microsoft.com/office/powerpoint/2010/main" val="16486558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Colour Images 1">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946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Colour Images 2">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9016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Colour Images 3">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3427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Colour Images 4">
    <p:bg>
      <p:bgPr>
        <a:blipFill dpi="0" rotWithShape="1">
          <a:blip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3063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theme" Target="../theme/theme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8"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theme" Target="../theme/theme4.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8"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theme" Target="../theme/theme5.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slideLayout" Target="../slideLayouts/slideLayout171.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8"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1E316-D7EE-45A9-B894-8DB430B39E37}"/>
              </a:ext>
            </a:extLst>
          </p:cNvPr>
          <p:cNvSpPr>
            <a:spLocks noGrp="1"/>
          </p:cNvSpPr>
          <p:nvPr>
            <p:ph type="title"/>
          </p:nvPr>
        </p:nvSpPr>
        <p:spPr>
          <a:xfrm>
            <a:off x="576000" y="1440000"/>
            <a:ext cx="8244000" cy="470898"/>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D0A2E87-DFF1-4FB2-9F52-99F33165A850}"/>
              </a:ext>
            </a:extLst>
          </p:cNvPr>
          <p:cNvSpPr>
            <a:spLocks noGrp="1"/>
          </p:cNvSpPr>
          <p:nvPr>
            <p:ph type="body" idx="1"/>
          </p:nvPr>
        </p:nvSpPr>
        <p:spPr>
          <a:xfrm>
            <a:off x="576000" y="2268000"/>
            <a:ext cx="8244000" cy="3089051"/>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5" name="Footer Placeholder 4">
            <a:extLst>
              <a:ext uri="{FF2B5EF4-FFF2-40B4-BE49-F238E27FC236}">
                <a16:creationId xmlns:a16="http://schemas.microsoft.com/office/drawing/2014/main" id="{01EBC0BE-2330-47C2-B286-0471C9D61B79}"/>
              </a:ext>
            </a:extLst>
          </p:cNvPr>
          <p:cNvSpPr>
            <a:spLocks noGrp="1"/>
          </p:cNvSpPr>
          <p:nvPr>
            <p:ph type="ftr" sz="quarter" idx="3"/>
          </p:nvPr>
        </p:nvSpPr>
        <p:spPr>
          <a:xfrm>
            <a:off x="576000" y="6408000"/>
            <a:ext cx="5400000" cy="180000"/>
          </a:xfrm>
          <a:prstGeom prst="rect">
            <a:avLst/>
          </a:prstGeom>
        </p:spPr>
        <p:txBody>
          <a:bodyPr vert="horz" lIns="0" tIns="0" rIns="0" bIns="0" rtlCol="0" anchor="t"/>
          <a:lstStyle>
            <a:lvl1pPr algn="l">
              <a:defRPr sz="900">
                <a:solidFill>
                  <a:schemeClr val="tx1"/>
                </a:solidFill>
              </a:defRPr>
            </a:lvl1pPr>
          </a:lstStyle>
          <a:p>
            <a:r>
              <a:rPr lang="en-GB"/>
              <a:t>Goldsmiths, University of London | Editable title here</a:t>
            </a:r>
            <a:endParaRPr lang="en-GB" dirty="0"/>
          </a:p>
        </p:txBody>
      </p:sp>
      <p:sp>
        <p:nvSpPr>
          <p:cNvPr id="6" name="Slide Number Placeholder 5">
            <a:extLst>
              <a:ext uri="{FF2B5EF4-FFF2-40B4-BE49-F238E27FC236}">
                <a16:creationId xmlns:a16="http://schemas.microsoft.com/office/drawing/2014/main" id="{AB248B5D-F3C9-4943-A8A4-B8AE5360A7EE}"/>
              </a:ext>
            </a:extLst>
          </p:cNvPr>
          <p:cNvSpPr>
            <a:spLocks noGrp="1"/>
          </p:cNvSpPr>
          <p:nvPr>
            <p:ph type="sldNum" sz="quarter" idx="4"/>
          </p:nvPr>
        </p:nvSpPr>
        <p:spPr>
          <a:xfrm>
            <a:off x="9043738" y="6408000"/>
            <a:ext cx="2594610" cy="180000"/>
          </a:xfrm>
          <a:prstGeom prst="rect">
            <a:avLst/>
          </a:prstGeom>
        </p:spPr>
        <p:txBody>
          <a:bodyPr vert="horz" lIns="0" tIns="0" rIns="0" bIns="0" rtlCol="0" anchor="t"/>
          <a:lstStyle>
            <a:lvl1pPr algn="r">
              <a:defRPr sz="1200">
                <a:solidFill>
                  <a:schemeClr val="tx1"/>
                </a:solidFill>
              </a:defRPr>
            </a:lvl1pPr>
          </a:lstStyle>
          <a:p>
            <a:fld id="{C45898BD-8DB3-4345-AE56-88AEC7779688}" type="slidenum">
              <a:rPr lang="en-GB" smtClean="0"/>
              <a:pPr/>
              <a:t>‹#›</a:t>
            </a:fld>
            <a:endParaRPr lang="en-GB"/>
          </a:p>
        </p:txBody>
      </p:sp>
    </p:spTree>
    <p:extLst>
      <p:ext uri="{BB962C8B-B14F-4D97-AF65-F5344CB8AC3E}">
        <p14:creationId xmlns:p14="http://schemas.microsoft.com/office/powerpoint/2010/main" val="1094251862"/>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0" r:id="rId3"/>
    <p:sldLayoutId id="2147483679" r:id="rId4"/>
    <p:sldLayoutId id="2147483680" r:id="rId5"/>
    <p:sldLayoutId id="2147483681" r:id="rId6"/>
    <p:sldLayoutId id="2147483678" r:id="rId7"/>
    <p:sldLayoutId id="2147483682" r:id="rId8"/>
    <p:sldLayoutId id="2147483683" r:id="rId9"/>
    <p:sldLayoutId id="2147483663" r:id="rId10"/>
    <p:sldLayoutId id="2147483668" r:id="rId11"/>
    <p:sldLayoutId id="2147483688" r:id="rId12"/>
    <p:sldLayoutId id="2147483670" r:id="rId13"/>
    <p:sldLayoutId id="2147483661" r:id="rId14"/>
    <p:sldLayoutId id="2147483662" r:id="rId15"/>
    <p:sldLayoutId id="2147483692" r:id="rId16"/>
    <p:sldLayoutId id="2147483684" r:id="rId17"/>
    <p:sldLayoutId id="2147483667" r:id="rId18"/>
    <p:sldLayoutId id="2147483669" r:id="rId19"/>
    <p:sldLayoutId id="2147483664" r:id="rId20"/>
    <p:sldLayoutId id="2147483689" r:id="rId21"/>
    <p:sldLayoutId id="2147483691" r:id="rId22"/>
    <p:sldLayoutId id="2147483665" r:id="rId23"/>
    <p:sldLayoutId id="2147483690" r:id="rId24"/>
    <p:sldLayoutId id="2147483671" r:id="rId25"/>
    <p:sldLayoutId id="2147483655" r:id="rId26"/>
    <p:sldLayoutId id="2147483666" r:id="rId27"/>
    <p:sldLayoutId id="2147483672" r:id="rId28"/>
    <p:sldLayoutId id="2147483673" r:id="rId29"/>
    <p:sldLayoutId id="2147483674" r:id="rId30"/>
    <p:sldLayoutId id="2147483675" r:id="rId31"/>
    <p:sldLayoutId id="2147483676" r:id="rId32"/>
    <p:sldLayoutId id="2147483677" r:id="rId33"/>
    <p:sldLayoutId id="2147483687" r:id="rId34"/>
    <p:sldLayoutId id="2147483685" r:id="rId35"/>
  </p:sldLayoutIdLst>
  <p:hf sldNum="0" hd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ppleSystemUIFont" charset="-120"/>
        <a:buChar char="–"/>
        <a:defRPr sz="2600" kern="120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2pPr>
      <a:lvl3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4pPr>
      <a:lvl5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5pPr>
      <a:lvl6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6pPr>
      <a:lvl7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7pPr>
      <a:lvl8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8pPr>
      <a:lvl9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1E316-D7EE-45A9-B894-8DB430B39E37}"/>
              </a:ext>
            </a:extLst>
          </p:cNvPr>
          <p:cNvSpPr>
            <a:spLocks noGrp="1"/>
          </p:cNvSpPr>
          <p:nvPr>
            <p:ph type="title"/>
          </p:nvPr>
        </p:nvSpPr>
        <p:spPr>
          <a:xfrm>
            <a:off x="576000" y="1440000"/>
            <a:ext cx="8244000" cy="470898"/>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D0A2E87-DFF1-4FB2-9F52-99F33165A850}"/>
              </a:ext>
            </a:extLst>
          </p:cNvPr>
          <p:cNvSpPr>
            <a:spLocks noGrp="1"/>
          </p:cNvSpPr>
          <p:nvPr>
            <p:ph type="body" idx="1"/>
          </p:nvPr>
        </p:nvSpPr>
        <p:spPr>
          <a:xfrm>
            <a:off x="576000" y="2268000"/>
            <a:ext cx="8244000" cy="3089051"/>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5" name="Footer Placeholder 4">
            <a:extLst>
              <a:ext uri="{FF2B5EF4-FFF2-40B4-BE49-F238E27FC236}">
                <a16:creationId xmlns:a16="http://schemas.microsoft.com/office/drawing/2014/main" id="{01EBC0BE-2330-47C2-B286-0471C9D61B79}"/>
              </a:ext>
            </a:extLst>
          </p:cNvPr>
          <p:cNvSpPr>
            <a:spLocks noGrp="1"/>
          </p:cNvSpPr>
          <p:nvPr>
            <p:ph type="ftr" sz="quarter" idx="3"/>
          </p:nvPr>
        </p:nvSpPr>
        <p:spPr>
          <a:xfrm>
            <a:off x="576000" y="6408000"/>
            <a:ext cx="5400000" cy="180000"/>
          </a:xfrm>
          <a:prstGeom prst="rect">
            <a:avLst/>
          </a:prstGeom>
        </p:spPr>
        <p:txBody>
          <a:bodyPr vert="horz" lIns="0" tIns="0" rIns="0" bIns="0" rtlCol="0" anchor="t"/>
          <a:lstStyle>
            <a:lvl1pPr algn="l">
              <a:defRPr sz="900">
                <a:solidFill>
                  <a:schemeClr val="tx1"/>
                </a:solidFill>
              </a:defRPr>
            </a:lvl1pPr>
          </a:lstStyle>
          <a:p>
            <a:r>
              <a:rPr lang="en-GB">
                <a:solidFill>
                  <a:srgbClr val="37424A"/>
                </a:solidFill>
              </a:rPr>
              <a:t>Goldsmiths, University of London | Editable title here</a:t>
            </a:r>
            <a:endParaRPr lang="en-GB" dirty="0">
              <a:solidFill>
                <a:srgbClr val="37424A"/>
              </a:solidFill>
            </a:endParaRPr>
          </a:p>
        </p:txBody>
      </p:sp>
      <p:sp>
        <p:nvSpPr>
          <p:cNvPr id="6" name="Slide Number Placeholder 5">
            <a:extLst>
              <a:ext uri="{FF2B5EF4-FFF2-40B4-BE49-F238E27FC236}">
                <a16:creationId xmlns:a16="http://schemas.microsoft.com/office/drawing/2014/main" id="{AB248B5D-F3C9-4943-A8A4-B8AE5360A7EE}"/>
              </a:ext>
            </a:extLst>
          </p:cNvPr>
          <p:cNvSpPr>
            <a:spLocks noGrp="1"/>
          </p:cNvSpPr>
          <p:nvPr>
            <p:ph type="sldNum" sz="quarter" idx="4"/>
          </p:nvPr>
        </p:nvSpPr>
        <p:spPr>
          <a:xfrm>
            <a:off x="9043738" y="6408000"/>
            <a:ext cx="2594610" cy="180000"/>
          </a:xfrm>
          <a:prstGeom prst="rect">
            <a:avLst/>
          </a:prstGeom>
        </p:spPr>
        <p:txBody>
          <a:bodyPr vert="horz" lIns="0" tIns="0" rIns="0" bIns="0" rtlCol="0" anchor="t"/>
          <a:lstStyle>
            <a:lvl1pPr algn="r">
              <a:defRPr sz="1200">
                <a:solidFill>
                  <a:schemeClr val="tx1"/>
                </a:solidFill>
              </a:defRPr>
            </a:lvl1p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206217565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Lst>
  <p:hf sldNum="0" hd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ppleSystemUIFont" charset="-120"/>
        <a:buChar char="–"/>
        <a:defRPr sz="2600" kern="120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2pPr>
      <a:lvl3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4pPr>
      <a:lvl5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5pPr>
      <a:lvl6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6pPr>
      <a:lvl7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7pPr>
      <a:lvl8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8pPr>
      <a:lvl9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1E316-D7EE-45A9-B894-8DB430B39E37}"/>
              </a:ext>
            </a:extLst>
          </p:cNvPr>
          <p:cNvSpPr>
            <a:spLocks noGrp="1"/>
          </p:cNvSpPr>
          <p:nvPr>
            <p:ph type="title"/>
          </p:nvPr>
        </p:nvSpPr>
        <p:spPr>
          <a:xfrm>
            <a:off x="576000" y="1440000"/>
            <a:ext cx="8244000" cy="470898"/>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D0A2E87-DFF1-4FB2-9F52-99F33165A850}"/>
              </a:ext>
            </a:extLst>
          </p:cNvPr>
          <p:cNvSpPr>
            <a:spLocks noGrp="1"/>
          </p:cNvSpPr>
          <p:nvPr>
            <p:ph type="body" idx="1"/>
          </p:nvPr>
        </p:nvSpPr>
        <p:spPr>
          <a:xfrm>
            <a:off x="576000" y="2268000"/>
            <a:ext cx="8244000" cy="3089051"/>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5" name="Footer Placeholder 4">
            <a:extLst>
              <a:ext uri="{FF2B5EF4-FFF2-40B4-BE49-F238E27FC236}">
                <a16:creationId xmlns:a16="http://schemas.microsoft.com/office/drawing/2014/main" id="{01EBC0BE-2330-47C2-B286-0471C9D61B79}"/>
              </a:ext>
            </a:extLst>
          </p:cNvPr>
          <p:cNvSpPr>
            <a:spLocks noGrp="1"/>
          </p:cNvSpPr>
          <p:nvPr>
            <p:ph type="ftr" sz="quarter" idx="3"/>
          </p:nvPr>
        </p:nvSpPr>
        <p:spPr>
          <a:xfrm>
            <a:off x="576000" y="6408000"/>
            <a:ext cx="5400000" cy="180000"/>
          </a:xfrm>
          <a:prstGeom prst="rect">
            <a:avLst/>
          </a:prstGeom>
        </p:spPr>
        <p:txBody>
          <a:bodyPr vert="horz" lIns="0" tIns="0" rIns="0" bIns="0" rtlCol="0" anchor="t"/>
          <a:lstStyle>
            <a:lvl1pPr algn="l">
              <a:defRPr sz="900">
                <a:solidFill>
                  <a:schemeClr val="tx1"/>
                </a:solidFill>
              </a:defRPr>
            </a:lvl1pPr>
          </a:lstStyle>
          <a:p>
            <a:r>
              <a:rPr lang="en-GB">
                <a:solidFill>
                  <a:srgbClr val="37424A"/>
                </a:solidFill>
              </a:rPr>
              <a:t>Goldsmiths, University of London | Editable title here</a:t>
            </a:r>
            <a:endParaRPr lang="en-GB" dirty="0">
              <a:solidFill>
                <a:srgbClr val="37424A"/>
              </a:solidFill>
            </a:endParaRPr>
          </a:p>
        </p:txBody>
      </p:sp>
      <p:sp>
        <p:nvSpPr>
          <p:cNvPr id="6" name="Slide Number Placeholder 5">
            <a:extLst>
              <a:ext uri="{FF2B5EF4-FFF2-40B4-BE49-F238E27FC236}">
                <a16:creationId xmlns:a16="http://schemas.microsoft.com/office/drawing/2014/main" id="{AB248B5D-F3C9-4943-A8A4-B8AE5360A7EE}"/>
              </a:ext>
            </a:extLst>
          </p:cNvPr>
          <p:cNvSpPr>
            <a:spLocks noGrp="1"/>
          </p:cNvSpPr>
          <p:nvPr>
            <p:ph type="sldNum" sz="quarter" idx="4"/>
          </p:nvPr>
        </p:nvSpPr>
        <p:spPr>
          <a:xfrm>
            <a:off x="9043738" y="6408000"/>
            <a:ext cx="2594610" cy="180000"/>
          </a:xfrm>
          <a:prstGeom prst="rect">
            <a:avLst/>
          </a:prstGeom>
        </p:spPr>
        <p:txBody>
          <a:bodyPr vert="horz" lIns="0" tIns="0" rIns="0" bIns="0" rtlCol="0" anchor="t"/>
          <a:lstStyle>
            <a:lvl1pPr algn="r">
              <a:defRPr sz="1200">
                <a:solidFill>
                  <a:schemeClr val="tx1"/>
                </a:solidFill>
              </a:defRPr>
            </a:lvl1p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200016604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Lst>
  <p:hf sldNum="0" hd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ppleSystemUIFont" charset="-120"/>
        <a:buChar char="–"/>
        <a:defRPr sz="2600" kern="120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2pPr>
      <a:lvl3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4pPr>
      <a:lvl5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5pPr>
      <a:lvl6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6pPr>
      <a:lvl7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7pPr>
      <a:lvl8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8pPr>
      <a:lvl9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1E316-D7EE-45A9-B894-8DB430B39E37}"/>
              </a:ext>
            </a:extLst>
          </p:cNvPr>
          <p:cNvSpPr>
            <a:spLocks noGrp="1"/>
          </p:cNvSpPr>
          <p:nvPr>
            <p:ph type="title"/>
          </p:nvPr>
        </p:nvSpPr>
        <p:spPr>
          <a:xfrm>
            <a:off x="576000" y="1440000"/>
            <a:ext cx="8244000" cy="470898"/>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D0A2E87-DFF1-4FB2-9F52-99F33165A850}"/>
              </a:ext>
            </a:extLst>
          </p:cNvPr>
          <p:cNvSpPr>
            <a:spLocks noGrp="1"/>
          </p:cNvSpPr>
          <p:nvPr>
            <p:ph type="body" idx="1"/>
          </p:nvPr>
        </p:nvSpPr>
        <p:spPr>
          <a:xfrm>
            <a:off x="576000" y="2268000"/>
            <a:ext cx="8244000" cy="3089051"/>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5" name="Footer Placeholder 4">
            <a:extLst>
              <a:ext uri="{FF2B5EF4-FFF2-40B4-BE49-F238E27FC236}">
                <a16:creationId xmlns:a16="http://schemas.microsoft.com/office/drawing/2014/main" id="{01EBC0BE-2330-47C2-B286-0471C9D61B79}"/>
              </a:ext>
            </a:extLst>
          </p:cNvPr>
          <p:cNvSpPr>
            <a:spLocks noGrp="1"/>
          </p:cNvSpPr>
          <p:nvPr>
            <p:ph type="ftr" sz="quarter" idx="3"/>
          </p:nvPr>
        </p:nvSpPr>
        <p:spPr>
          <a:xfrm>
            <a:off x="576000" y="6408000"/>
            <a:ext cx="5400000" cy="180000"/>
          </a:xfrm>
          <a:prstGeom prst="rect">
            <a:avLst/>
          </a:prstGeom>
        </p:spPr>
        <p:txBody>
          <a:bodyPr vert="horz" lIns="0" tIns="0" rIns="0" bIns="0" rtlCol="0" anchor="t"/>
          <a:lstStyle>
            <a:lvl1pPr algn="l">
              <a:defRPr sz="900">
                <a:solidFill>
                  <a:schemeClr val="tx1"/>
                </a:solidFill>
              </a:defRPr>
            </a:lvl1pPr>
          </a:lstStyle>
          <a:p>
            <a:r>
              <a:rPr lang="en-GB">
                <a:solidFill>
                  <a:srgbClr val="37424A"/>
                </a:solidFill>
              </a:rPr>
              <a:t>Goldsmiths, University of London | Editable title here</a:t>
            </a:r>
            <a:endParaRPr lang="en-GB" dirty="0">
              <a:solidFill>
                <a:srgbClr val="37424A"/>
              </a:solidFill>
            </a:endParaRPr>
          </a:p>
        </p:txBody>
      </p:sp>
      <p:sp>
        <p:nvSpPr>
          <p:cNvPr id="6" name="Slide Number Placeholder 5">
            <a:extLst>
              <a:ext uri="{FF2B5EF4-FFF2-40B4-BE49-F238E27FC236}">
                <a16:creationId xmlns:a16="http://schemas.microsoft.com/office/drawing/2014/main" id="{AB248B5D-F3C9-4943-A8A4-B8AE5360A7EE}"/>
              </a:ext>
            </a:extLst>
          </p:cNvPr>
          <p:cNvSpPr>
            <a:spLocks noGrp="1"/>
          </p:cNvSpPr>
          <p:nvPr>
            <p:ph type="sldNum" sz="quarter" idx="4"/>
          </p:nvPr>
        </p:nvSpPr>
        <p:spPr>
          <a:xfrm>
            <a:off x="9043738" y="6408000"/>
            <a:ext cx="2594610" cy="180000"/>
          </a:xfrm>
          <a:prstGeom prst="rect">
            <a:avLst/>
          </a:prstGeom>
        </p:spPr>
        <p:txBody>
          <a:bodyPr vert="horz" lIns="0" tIns="0" rIns="0" bIns="0" rtlCol="0" anchor="t"/>
          <a:lstStyle>
            <a:lvl1pPr algn="r">
              <a:defRPr sz="1200">
                <a:solidFill>
                  <a:schemeClr val="tx1"/>
                </a:solidFill>
              </a:defRPr>
            </a:lvl1p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131708885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Lst>
  <p:hf sldNum="0" hd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ppleSystemUIFont" charset="-120"/>
        <a:buChar char="–"/>
        <a:defRPr sz="2600" kern="120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2pPr>
      <a:lvl3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4pPr>
      <a:lvl5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5pPr>
      <a:lvl6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6pPr>
      <a:lvl7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7pPr>
      <a:lvl8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8pPr>
      <a:lvl9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1E316-D7EE-45A9-B894-8DB430B39E37}"/>
              </a:ext>
            </a:extLst>
          </p:cNvPr>
          <p:cNvSpPr>
            <a:spLocks noGrp="1"/>
          </p:cNvSpPr>
          <p:nvPr>
            <p:ph type="title"/>
          </p:nvPr>
        </p:nvSpPr>
        <p:spPr>
          <a:xfrm>
            <a:off x="576000" y="1440000"/>
            <a:ext cx="8244000" cy="470898"/>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D0A2E87-DFF1-4FB2-9F52-99F33165A850}"/>
              </a:ext>
            </a:extLst>
          </p:cNvPr>
          <p:cNvSpPr>
            <a:spLocks noGrp="1"/>
          </p:cNvSpPr>
          <p:nvPr>
            <p:ph type="body" idx="1"/>
          </p:nvPr>
        </p:nvSpPr>
        <p:spPr>
          <a:xfrm>
            <a:off x="576000" y="2268000"/>
            <a:ext cx="8244000" cy="3089051"/>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5" name="Footer Placeholder 4">
            <a:extLst>
              <a:ext uri="{FF2B5EF4-FFF2-40B4-BE49-F238E27FC236}">
                <a16:creationId xmlns:a16="http://schemas.microsoft.com/office/drawing/2014/main" id="{01EBC0BE-2330-47C2-B286-0471C9D61B79}"/>
              </a:ext>
            </a:extLst>
          </p:cNvPr>
          <p:cNvSpPr>
            <a:spLocks noGrp="1"/>
          </p:cNvSpPr>
          <p:nvPr>
            <p:ph type="ftr" sz="quarter" idx="3"/>
          </p:nvPr>
        </p:nvSpPr>
        <p:spPr>
          <a:xfrm>
            <a:off x="576000" y="6408000"/>
            <a:ext cx="5400000" cy="180000"/>
          </a:xfrm>
          <a:prstGeom prst="rect">
            <a:avLst/>
          </a:prstGeom>
        </p:spPr>
        <p:txBody>
          <a:bodyPr vert="horz" lIns="0" tIns="0" rIns="0" bIns="0" rtlCol="0" anchor="t"/>
          <a:lstStyle>
            <a:lvl1pPr algn="l">
              <a:defRPr sz="900">
                <a:solidFill>
                  <a:schemeClr val="tx1"/>
                </a:solidFill>
              </a:defRPr>
            </a:lvl1pPr>
          </a:lstStyle>
          <a:p>
            <a:r>
              <a:rPr lang="en-GB">
                <a:solidFill>
                  <a:srgbClr val="37424A"/>
                </a:solidFill>
              </a:rPr>
              <a:t>Goldsmiths, University of London | Editable title here</a:t>
            </a:r>
            <a:endParaRPr lang="en-GB" dirty="0">
              <a:solidFill>
                <a:srgbClr val="37424A"/>
              </a:solidFill>
            </a:endParaRPr>
          </a:p>
        </p:txBody>
      </p:sp>
      <p:sp>
        <p:nvSpPr>
          <p:cNvPr id="6" name="Slide Number Placeholder 5">
            <a:extLst>
              <a:ext uri="{FF2B5EF4-FFF2-40B4-BE49-F238E27FC236}">
                <a16:creationId xmlns:a16="http://schemas.microsoft.com/office/drawing/2014/main" id="{AB248B5D-F3C9-4943-A8A4-B8AE5360A7EE}"/>
              </a:ext>
            </a:extLst>
          </p:cNvPr>
          <p:cNvSpPr>
            <a:spLocks noGrp="1"/>
          </p:cNvSpPr>
          <p:nvPr>
            <p:ph type="sldNum" sz="quarter" idx="4"/>
          </p:nvPr>
        </p:nvSpPr>
        <p:spPr>
          <a:xfrm>
            <a:off x="9043738" y="6408000"/>
            <a:ext cx="2594610" cy="180000"/>
          </a:xfrm>
          <a:prstGeom prst="rect">
            <a:avLst/>
          </a:prstGeom>
        </p:spPr>
        <p:txBody>
          <a:bodyPr vert="horz" lIns="0" tIns="0" rIns="0" bIns="0" rtlCol="0" anchor="t"/>
          <a:lstStyle>
            <a:lvl1pPr algn="r">
              <a:defRPr sz="1200">
                <a:solidFill>
                  <a:schemeClr val="tx1"/>
                </a:solidFill>
              </a:defRPr>
            </a:lvl1pPr>
          </a:lstStyle>
          <a:p>
            <a:fld id="{C45898BD-8DB3-4345-AE56-88AEC7779688}" type="slidenum">
              <a:rPr lang="en-GB" smtClean="0">
                <a:solidFill>
                  <a:srgbClr val="37424A"/>
                </a:solidFill>
              </a:rPr>
              <a:pPr/>
              <a:t>‹#›</a:t>
            </a:fld>
            <a:endParaRPr lang="en-GB">
              <a:solidFill>
                <a:srgbClr val="37424A"/>
              </a:solidFill>
            </a:endParaRPr>
          </a:p>
        </p:txBody>
      </p:sp>
    </p:spTree>
    <p:extLst>
      <p:ext uri="{BB962C8B-B14F-4D97-AF65-F5344CB8AC3E}">
        <p14:creationId xmlns:p14="http://schemas.microsoft.com/office/powerpoint/2010/main" val="4093967055"/>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 id="2147483980" r:id="rId35"/>
  </p:sldLayoutIdLst>
  <p:hf sldNum="0" hdr="0" dt="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ppleSystemUIFont" charset="-120"/>
        <a:buChar char="–"/>
        <a:defRPr sz="2600" kern="120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2pPr>
      <a:lvl3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3pPr>
      <a:lvl4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4pPr>
      <a:lvl5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5pPr>
      <a:lvl6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6pPr>
      <a:lvl7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7pPr>
      <a:lvl8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8pPr>
      <a:lvl9pPr marL="460800" indent="-228600" algn="l" defTabSz="914400" rtl="0" eaLnBrk="1" latinLnBrk="0" hangingPunct="1">
        <a:lnSpc>
          <a:spcPct val="90000"/>
        </a:lnSpc>
        <a:spcBef>
          <a:spcPts val="500"/>
        </a:spcBef>
        <a:buFont typeface=".AppleSystemUIFont" charset="-12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uidance/student-finance-information-for-mature-students" TargetMode="External"/><Relationship Id="rId2" Type="http://schemas.openxmlformats.org/officeDocument/2006/relationships/hyperlink" Target="https://www.ucas.com/undergraduate/mature-undergraduate-students#:~:text=Don't%20worry%20about%20whether,NEC%20(National%20Extension%20College)" TargetMode="External"/><Relationship Id="rId1" Type="http://schemas.openxmlformats.org/officeDocument/2006/relationships/slideLayout" Target="../slideLayouts/slideLayout3.xml"/><Relationship Id="rId5" Type="http://schemas.openxmlformats.org/officeDocument/2006/relationships/hyperlink" Target="https://www.gold.ac.uk/study/contact/#d.en.2039143" TargetMode="External"/><Relationship Id="rId4" Type="http://schemas.openxmlformats.org/officeDocument/2006/relationships/hyperlink" Target="https://www.gold.ac.uk/ug/mature-students/?gad_source=1&amp;gclid=EAIaIQobChMI69O55PTahgMVtZtQBh0jLwCZEAAYAyAAEgKDVPD_BwE"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ucas.com/undergraduate/applying-university/writing-personal-statement/how-write-personal-statement" TargetMode="Externa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hyperlink" Target="mailto:a.hoque@gold.ac.uk" TargetMode="External"/><Relationship Id="rId1" Type="http://schemas.openxmlformats.org/officeDocument/2006/relationships/slideLayout" Target="../slideLayouts/slideLayout143.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8.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2235247"/>
            <a:ext cx="8244000" cy="6647974"/>
          </a:xfrm>
        </p:spPr>
        <p:txBody>
          <a:bodyPr/>
          <a:lstStyle/>
          <a:p>
            <a:br>
              <a:rPr lang="en-GB" sz="8000" dirty="0"/>
            </a:br>
            <a:br>
              <a:rPr lang="en-GB" sz="8000" dirty="0"/>
            </a:br>
            <a:br>
              <a:rPr lang="en-GB" sz="8000" dirty="0"/>
            </a:br>
            <a:br>
              <a:rPr lang="en-GB" sz="8000" dirty="0"/>
            </a:br>
            <a:br>
              <a:rPr lang="en-GB" sz="8000" dirty="0"/>
            </a:br>
            <a:endParaRPr lang="en-GB" sz="8000" dirty="0"/>
          </a:p>
        </p:txBody>
      </p:sp>
      <p:sp>
        <p:nvSpPr>
          <p:cNvPr id="3" name="Content Placeholder 2"/>
          <p:cNvSpPr>
            <a:spLocks noGrp="1"/>
          </p:cNvSpPr>
          <p:nvPr>
            <p:ph idx="1"/>
          </p:nvPr>
        </p:nvSpPr>
        <p:spPr>
          <a:xfrm>
            <a:off x="335360" y="332657"/>
            <a:ext cx="8484640" cy="1365674"/>
          </a:xfrm>
        </p:spPr>
        <p:txBody>
          <a:bodyPr/>
          <a:lstStyle/>
          <a:p>
            <a:pPr marL="0" indent="0">
              <a:buNone/>
            </a:pPr>
            <a:r>
              <a:rPr lang="en-GB" sz="3600" b="1" dirty="0">
                <a:solidFill>
                  <a:srgbClr val="FED100"/>
                </a:solidFill>
                <a:ea typeface="+mj-ea"/>
                <a:cs typeface="+mj-cs"/>
              </a:rPr>
              <a:t>The transformation power of education </a:t>
            </a:r>
            <a:br>
              <a:rPr lang="en-GB" sz="2800" dirty="0">
                <a:solidFill>
                  <a:srgbClr val="FED100"/>
                </a:solidFill>
                <a:ea typeface="+mj-ea"/>
                <a:cs typeface="+mj-cs"/>
              </a:rPr>
            </a:br>
            <a:endParaRPr lang="en-GB" sz="2800" dirty="0"/>
          </a:p>
        </p:txBody>
      </p:sp>
      <p:sp>
        <p:nvSpPr>
          <p:cNvPr id="4" name="Footer Placeholder 3"/>
          <p:cNvSpPr>
            <a:spLocks noGrp="1"/>
          </p:cNvSpPr>
          <p:nvPr>
            <p:ph type="ftr" sz="quarter" idx="11"/>
          </p:nvPr>
        </p:nvSpPr>
        <p:spPr/>
        <p:txBody>
          <a:bodyPr/>
          <a:lstStyle/>
          <a:p>
            <a:r>
              <a:rPr lang="en-GB" dirty="0"/>
              <a:t>Goldsmiths, University of London | Editable title here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1916832"/>
            <a:ext cx="311068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4924" y="4483819"/>
            <a:ext cx="2652712" cy="1974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040" y="1916832"/>
            <a:ext cx="2486025"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8048" y="4286250"/>
            <a:ext cx="2486025" cy="209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5334" y="4631228"/>
            <a:ext cx="2857500" cy="175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4400" y="2371650"/>
            <a:ext cx="2762250" cy="184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4073" y="116632"/>
            <a:ext cx="306522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BBC Radio 4 - Money Box, Money Box Live ...">
            <a:extLst>
              <a:ext uri="{FF2B5EF4-FFF2-40B4-BE49-F238E27FC236}">
                <a16:creationId xmlns:a16="http://schemas.microsoft.com/office/drawing/2014/main" id="{348E3058-E255-409D-319D-AADBF73462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8049" y="1933573"/>
            <a:ext cx="2884785" cy="2550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versity as a mature student ...">
            <a:extLst>
              <a:ext uri="{FF2B5EF4-FFF2-40B4-BE49-F238E27FC236}">
                <a16:creationId xmlns:a16="http://schemas.microsoft.com/office/drawing/2014/main" id="{A5A3500F-D64D-F1BA-C2B7-FAAC57C3B63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335" y="4286250"/>
            <a:ext cx="3373435"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6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684333"/>
            <a:ext cx="8244000" cy="664797"/>
          </a:xfrm>
        </p:spPr>
        <p:txBody>
          <a:bodyPr/>
          <a:lstStyle/>
          <a:p>
            <a:r>
              <a:rPr lang="en-GB" sz="4800" b="1" dirty="0"/>
              <a:t>What can you expect?</a:t>
            </a:r>
          </a:p>
        </p:txBody>
      </p:sp>
      <p:sp>
        <p:nvSpPr>
          <p:cNvPr id="3" name="Content Placeholder 2"/>
          <p:cNvSpPr>
            <a:spLocks noGrp="1"/>
          </p:cNvSpPr>
          <p:nvPr>
            <p:ph idx="1"/>
          </p:nvPr>
        </p:nvSpPr>
        <p:spPr>
          <a:xfrm>
            <a:off x="119336" y="1340768"/>
            <a:ext cx="11953328" cy="5400600"/>
          </a:xfrm>
        </p:spPr>
        <p:txBody>
          <a:bodyPr/>
          <a:lstStyle/>
          <a:p>
            <a:r>
              <a:rPr lang="en-GB" sz="2000" dirty="0"/>
              <a:t>HUGE campus feel OR a more isolated departmental feel</a:t>
            </a:r>
          </a:p>
          <a:p>
            <a:r>
              <a:rPr lang="en-GB" sz="2000" dirty="0"/>
              <a:t>Lots of students (thousands!!) from a variety of backgrounds: age, language, race, gender, religion, social class, geography </a:t>
            </a:r>
            <a:r>
              <a:rPr lang="en-GB" sz="2000" dirty="0" err="1"/>
              <a:t>etc</a:t>
            </a:r>
            <a:r>
              <a:rPr lang="en-GB" sz="2000" dirty="0"/>
              <a:t> – most will be just like you – excited and nervous!</a:t>
            </a:r>
          </a:p>
          <a:p>
            <a:r>
              <a:rPr lang="en-GB" sz="2000" dirty="0"/>
              <a:t>You will get to meet lots of new, interesting and fun people</a:t>
            </a:r>
          </a:p>
          <a:p>
            <a:r>
              <a:rPr lang="en-GB" sz="2000" dirty="0"/>
              <a:t>Large lectures!</a:t>
            </a:r>
          </a:p>
          <a:p>
            <a:r>
              <a:rPr lang="en-GB" sz="2000" dirty="0"/>
              <a:t>Work placements/ experience</a:t>
            </a:r>
          </a:p>
          <a:p>
            <a:r>
              <a:rPr lang="en-GB" sz="2000" dirty="0"/>
              <a:t>Opportunity to see the world! </a:t>
            </a:r>
          </a:p>
          <a:p>
            <a:r>
              <a:rPr lang="en-GB" sz="2000" dirty="0"/>
              <a:t>Flexible timetable – so can still work, socialise, family engagements, volunteering commitments etc</a:t>
            </a:r>
          </a:p>
          <a:p>
            <a:r>
              <a:rPr lang="en-GB" sz="2000" b="1" dirty="0"/>
              <a:t>Compulsory</a:t>
            </a:r>
            <a:r>
              <a:rPr lang="en-GB" sz="2000" dirty="0"/>
              <a:t>: attend lectures and seminars, hand in written work to deadlines, exams, individual and group presentations, work placements</a:t>
            </a:r>
          </a:p>
          <a:p>
            <a:r>
              <a:rPr lang="en-GB" sz="2000" b="1" dirty="0"/>
              <a:t>‘Optional’: </a:t>
            </a:r>
            <a:r>
              <a:rPr lang="en-GB" sz="2000" dirty="0"/>
              <a:t>joining sports and other societies organised by Student Union, participating in wider social events, going for a post-lecture coffee/ hot chocolate with your classmates, going to the library, communicating with your new friends via social media/ </a:t>
            </a:r>
            <a:r>
              <a:rPr lang="en-GB" sz="2000" dirty="0" err="1"/>
              <a:t>Whatsapp</a:t>
            </a:r>
            <a:r>
              <a:rPr lang="en-GB" sz="2000" dirty="0"/>
              <a:t>… </a:t>
            </a:r>
          </a:p>
          <a:p>
            <a:r>
              <a:rPr lang="en-GB" sz="2000" dirty="0"/>
              <a:t>Hard work and READING!!!! </a:t>
            </a:r>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spTree>
    <p:extLst>
      <p:ext uri="{BB962C8B-B14F-4D97-AF65-F5344CB8AC3E}">
        <p14:creationId xmlns:p14="http://schemas.microsoft.com/office/powerpoint/2010/main" val="38284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1218401"/>
            <a:ext cx="8244000" cy="914096"/>
          </a:xfrm>
        </p:spPr>
        <p:txBody>
          <a:bodyPr/>
          <a:lstStyle/>
          <a:p>
            <a:r>
              <a:rPr lang="en-GB" sz="6600" b="1" dirty="0"/>
              <a:t>Read….</a:t>
            </a:r>
          </a:p>
        </p:txBody>
      </p:sp>
      <p:sp>
        <p:nvSpPr>
          <p:cNvPr id="3" name="Content Placeholder 2"/>
          <p:cNvSpPr>
            <a:spLocks noGrp="1"/>
          </p:cNvSpPr>
          <p:nvPr>
            <p:ph idx="1"/>
          </p:nvPr>
        </p:nvSpPr>
        <p:spPr>
          <a:xfrm>
            <a:off x="47328" y="404664"/>
            <a:ext cx="11953328" cy="3940566"/>
          </a:xfrm>
        </p:spPr>
        <p:txBody>
          <a:bodyPr/>
          <a:lstStyle/>
          <a:p>
            <a:pPr marL="0" indent="0">
              <a:buNone/>
            </a:pPr>
            <a:endParaRPr lang="en-GB" dirty="0"/>
          </a:p>
          <a:p>
            <a:pPr marL="0" indent="0">
              <a:buNone/>
            </a:pPr>
            <a:endParaRPr lang="en-GB" dirty="0"/>
          </a:p>
          <a:p>
            <a:pPr marL="0" indent="0">
              <a:buNone/>
            </a:pPr>
            <a:r>
              <a:rPr lang="en-GB" dirty="0"/>
              <a:t>Read, read, read, read, read, read</a:t>
            </a:r>
            <a:r>
              <a:rPr lang="en-GB" sz="5400" dirty="0"/>
              <a:t>, read, read, read, read, read, read, read</a:t>
            </a:r>
            <a:r>
              <a:rPr lang="en-GB" dirty="0"/>
              <a:t>, </a:t>
            </a:r>
            <a:r>
              <a:rPr lang="en-GB" sz="6000" dirty="0"/>
              <a:t>read,</a:t>
            </a:r>
            <a:r>
              <a:rPr lang="en-GB" dirty="0"/>
              <a:t> read, read, read, read, read, read, read, read, </a:t>
            </a:r>
            <a:r>
              <a:rPr lang="en-GB" sz="4400" dirty="0"/>
              <a:t>read,</a:t>
            </a:r>
            <a:r>
              <a:rPr lang="en-GB" dirty="0"/>
              <a:t> read, read, read, read, read, read, read, </a:t>
            </a:r>
            <a:r>
              <a:rPr lang="en-GB" sz="6000" dirty="0"/>
              <a:t>read,</a:t>
            </a:r>
            <a:r>
              <a:rPr lang="en-GB" dirty="0"/>
              <a:t> </a:t>
            </a:r>
            <a:r>
              <a:rPr lang="en-GB" sz="4000" dirty="0"/>
              <a:t>read, read, read, read, read, read</a:t>
            </a:r>
            <a:r>
              <a:rPr lang="en-GB" dirty="0"/>
              <a:t>, read, read..</a:t>
            </a:r>
          </a:p>
        </p:txBody>
      </p:sp>
      <p:sp>
        <p:nvSpPr>
          <p:cNvPr id="4" name="Slide Number Placeholder 3"/>
          <p:cNvSpPr>
            <a:spLocks noGrp="1"/>
          </p:cNvSpPr>
          <p:nvPr>
            <p:ph type="sldNum" sz="quarter" idx="12"/>
          </p:nvPr>
        </p:nvSpPr>
        <p:spPr/>
        <p:txBody>
          <a:bodyPr/>
          <a:lstStyle/>
          <a:p>
            <a:pPr>
              <a:defRPr/>
            </a:pPr>
            <a:fld id="{7EF9EB80-AA56-42BD-A346-0E9AE8F9364B}" type="slidenum">
              <a:rPr lang="en-US" altLang="en-US" smtClean="0">
                <a:solidFill>
                  <a:srgbClr val="000000"/>
                </a:solidFill>
              </a:rPr>
              <a:pPr>
                <a:defRPr/>
              </a:pPr>
              <a:t>11</a:t>
            </a:fld>
            <a:endParaRPr lang="en-US" altLang="en-US" sz="1200">
              <a:solidFill>
                <a:srgbClr val="000000"/>
              </a:solidFill>
            </a:endParaRPr>
          </a:p>
        </p:txBody>
      </p:sp>
    </p:spTree>
    <p:extLst>
      <p:ext uri="{BB962C8B-B14F-4D97-AF65-F5344CB8AC3E}">
        <p14:creationId xmlns:p14="http://schemas.microsoft.com/office/powerpoint/2010/main" val="336680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2135560"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0"/>
            <a:ext cx="2448272"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832" y="0"/>
            <a:ext cx="2592288"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120" y="0"/>
            <a:ext cx="2520280"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6400" y="0"/>
            <a:ext cx="2495600"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45024"/>
            <a:ext cx="2135560"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5560" y="3645024"/>
            <a:ext cx="2448272"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3832" y="3645024"/>
            <a:ext cx="2592288"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78" y="3645024"/>
            <a:ext cx="2515122"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96400" y="3645024"/>
            <a:ext cx="2495600"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42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171825" cy="357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120336" y="3573016"/>
            <a:ext cx="3071664" cy="328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1824" y="0"/>
            <a:ext cx="3068191" cy="357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 y="3578487"/>
            <a:ext cx="3177441" cy="3279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0336" y="0"/>
            <a:ext cx="3102272" cy="357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0016" y="3573016"/>
            <a:ext cx="2880320" cy="328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1825" y="3573016"/>
            <a:ext cx="3068191"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0014" y="1"/>
            <a:ext cx="2880321" cy="3578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66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761859"/>
            <a:ext cx="8244000" cy="941796"/>
          </a:xfrm>
        </p:spPr>
        <p:txBody>
          <a:bodyPr/>
          <a:lstStyle/>
          <a:p>
            <a:r>
              <a:rPr lang="en-GB" b="1" dirty="0"/>
              <a:t>Theory to help us understand and navigate the world…. </a:t>
            </a:r>
          </a:p>
        </p:txBody>
      </p:sp>
      <p:sp>
        <p:nvSpPr>
          <p:cNvPr id="3" name="Content Placeholder 2"/>
          <p:cNvSpPr>
            <a:spLocks noGrp="1"/>
          </p:cNvSpPr>
          <p:nvPr>
            <p:ph idx="1"/>
          </p:nvPr>
        </p:nvSpPr>
        <p:spPr>
          <a:xfrm>
            <a:off x="119336" y="1772817"/>
            <a:ext cx="8280920" cy="2967992"/>
          </a:xfrm>
        </p:spPr>
        <p:txBody>
          <a:bodyPr/>
          <a:lstStyle/>
          <a:p>
            <a:pPr marL="0" indent="0">
              <a:buNone/>
            </a:pPr>
            <a:endParaRPr lang="en-GB" sz="2800" dirty="0"/>
          </a:p>
          <a:p>
            <a:pPr marL="0" indent="0">
              <a:buNone/>
            </a:pPr>
            <a:r>
              <a:rPr lang="en-GB" sz="2800" dirty="0"/>
              <a:t>#BLM – race, inequality, policing</a:t>
            </a:r>
          </a:p>
          <a:p>
            <a:pPr marL="0" indent="0">
              <a:buNone/>
            </a:pPr>
            <a:r>
              <a:rPr lang="en-GB" sz="2800" dirty="0"/>
              <a:t>#</a:t>
            </a:r>
            <a:r>
              <a:rPr lang="en-GB" sz="2800" dirty="0" err="1"/>
              <a:t>SarahEverard</a:t>
            </a:r>
            <a:r>
              <a:rPr lang="en-GB" sz="2800" dirty="0"/>
              <a:t> – gender, feminism, masculinity</a:t>
            </a:r>
          </a:p>
          <a:p>
            <a:pPr marL="0" indent="0">
              <a:buNone/>
            </a:pPr>
            <a:r>
              <a:rPr lang="en-GB" sz="2800" dirty="0"/>
              <a:t>#</a:t>
            </a:r>
            <a:r>
              <a:rPr lang="en-GB" sz="2800" dirty="0" err="1"/>
              <a:t>MeghanGate</a:t>
            </a:r>
            <a:r>
              <a:rPr lang="en-GB" sz="2800" dirty="0"/>
              <a:t> – mental health, power, race</a:t>
            </a:r>
          </a:p>
          <a:p>
            <a:pPr marL="0" indent="0">
              <a:buNone/>
            </a:pPr>
            <a:r>
              <a:rPr lang="en-GB" sz="2800" dirty="0"/>
              <a:t>#Brexit</a:t>
            </a:r>
          </a:p>
          <a:p>
            <a:pPr marL="0" indent="0">
              <a:buNone/>
            </a:pPr>
            <a:r>
              <a:rPr lang="en-GB" sz="2800" dirty="0"/>
              <a:t>#</a:t>
            </a:r>
            <a:r>
              <a:rPr lang="en-GB" sz="2800" dirty="0" err="1"/>
              <a:t>InstitutionalRacism</a:t>
            </a:r>
            <a:r>
              <a:rPr lang="en-GB" sz="2800" dirty="0"/>
              <a:t>/ Policing/ ‘gangs’</a:t>
            </a:r>
          </a:p>
        </p:txBody>
      </p:sp>
      <p:sp>
        <p:nvSpPr>
          <p:cNvPr id="4" name="Footer Placeholder 3"/>
          <p:cNvSpPr>
            <a:spLocks noGrp="1"/>
          </p:cNvSpPr>
          <p:nvPr>
            <p:ph type="ftr" sz="quarter" idx="11"/>
          </p:nvPr>
        </p:nvSpPr>
        <p:spPr/>
        <p:txBody>
          <a:bodyPr/>
          <a:lstStyle/>
          <a:p>
            <a:r>
              <a:rPr lang="en-GB">
                <a:solidFill>
                  <a:srgbClr val="37424A"/>
                </a:solidFill>
              </a:rPr>
              <a:t>Goldsmiths, University of London | Editable title here</a:t>
            </a:r>
            <a:endParaRPr lang="en-GB" dirty="0">
              <a:solidFill>
                <a:srgbClr val="37424A"/>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272" y="116633"/>
            <a:ext cx="352839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272" y="3861048"/>
            <a:ext cx="3528392"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288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8294E-B122-8D94-952B-152EC89CA502}"/>
              </a:ext>
            </a:extLst>
          </p:cNvPr>
          <p:cNvSpPr>
            <a:spLocks noGrp="1"/>
          </p:cNvSpPr>
          <p:nvPr>
            <p:ph type="title"/>
          </p:nvPr>
        </p:nvSpPr>
        <p:spPr>
          <a:xfrm>
            <a:off x="576000" y="385239"/>
            <a:ext cx="10920600" cy="470898"/>
          </a:xfrm>
        </p:spPr>
        <p:txBody>
          <a:bodyPr/>
          <a:lstStyle/>
          <a:p>
            <a:r>
              <a:rPr lang="en-US" b="1" dirty="0"/>
              <a:t>As a mature student, is university for me? </a:t>
            </a:r>
          </a:p>
        </p:txBody>
      </p:sp>
      <p:sp>
        <p:nvSpPr>
          <p:cNvPr id="3" name="Content Placeholder 2">
            <a:extLst>
              <a:ext uri="{FF2B5EF4-FFF2-40B4-BE49-F238E27FC236}">
                <a16:creationId xmlns:a16="http://schemas.microsoft.com/office/drawing/2014/main" id="{0E2607F1-348D-7CF4-89B8-EA432D4B0532}"/>
              </a:ext>
            </a:extLst>
          </p:cNvPr>
          <p:cNvSpPr>
            <a:spLocks noGrp="1"/>
          </p:cNvSpPr>
          <p:nvPr>
            <p:ph idx="1"/>
          </p:nvPr>
        </p:nvSpPr>
        <p:spPr>
          <a:xfrm>
            <a:off x="576000" y="1124744"/>
            <a:ext cx="7824256" cy="5283256"/>
          </a:xfrm>
        </p:spPr>
        <p:txBody>
          <a:bodyPr/>
          <a:lstStyle/>
          <a:p>
            <a:r>
              <a:rPr lang="en-US" dirty="0"/>
              <a:t>Adaptability</a:t>
            </a:r>
          </a:p>
          <a:p>
            <a:r>
              <a:rPr lang="en-US" dirty="0"/>
              <a:t>Ability to multitask</a:t>
            </a:r>
          </a:p>
          <a:p>
            <a:r>
              <a:rPr lang="en-US" dirty="0"/>
              <a:t>Disciplined and determined </a:t>
            </a:r>
          </a:p>
          <a:p>
            <a:r>
              <a:rPr lang="en-US" dirty="0"/>
              <a:t>Wisdom, perceptive and life experience </a:t>
            </a:r>
          </a:p>
          <a:p>
            <a:r>
              <a:rPr lang="en-US" dirty="0"/>
              <a:t>‘Perhaps’ have more time, or not? </a:t>
            </a:r>
          </a:p>
          <a:p>
            <a:r>
              <a:rPr lang="en-US" dirty="0"/>
              <a:t>May want to fulfil a life long-ambition</a:t>
            </a:r>
          </a:p>
          <a:p>
            <a:r>
              <a:rPr lang="en-US" dirty="0"/>
              <a:t>A new start/ new career?</a:t>
            </a:r>
          </a:p>
          <a:p>
            <a:r>
              <a:rPr lang="en-US" dirty="0"/>
              <a:t>Role modelling to children/ grandchildren/ community</a:t>
            </a:r>
          </a:p>
          <a:p>
            <a:r>
              <a:rPr lang="en-US" dirty="0"/>
              <a:t>Confidence to ask questions and forge friendships</a:t>
            </a:r>
          </a:p>
        </p:txBody>
      </p:sp>
      <p:sp>
        <p:nvSpPr>
          <p:cNvPr id="4" name="Footer Placeholder 3">
            <a:extLst>
              <a:ext uri="{FF2B5EF4-FFF2-40B4-BE49-F238E27FC236}">
                <a16:creationId xmlns:a16="http://schemas.microsoft.com/office/drawing/2014/main" id="{97C0330D-6E8C-A2EF-38D4-473F9C7C1D1B}"/>
              </a:ext>
            </a:extLst>
          </p:cNvPr>
          <p:cNvSpPr>
            <a:spLocks noGrp="1"/>
          </p:cNvSpPr>
          <p:nvPr>
            <p:ph type="ftr" sz="quarter" idx="11"/>
          </p:nvPr>
        </p:nvSpPr>
        <p:spPr/>
        <p:txBody>
          <a:bodyPr/>
          <a:lstStyle/>
          <a:p>
            <a:r>
              <a:rPr lang="en-GB"/>
              <a:t>Goldsmiths, University of London | Editable title here</a:t>
            </a:r>
            <a:endParaRPr lang="en-GB" dirty="0"/>
          </a:p>
        </p:txBody>
      </p:sp>
      <p:pic>
        <p:nvPicPr>
          <p:cNvPr id="2052" name="Picture 4" descr="Mature students: it's not too late to ...">
            <a:extLst>
              <a:ext uri="{FF2B5EF4-FFF2-40B4-BE49-F238E27FC236}">
                <a16:creationId xmlns:a16="http://schemas.microsoft.com/office/drawing/2014/main" id="{7B4934F9-F86B-EEE5-B801-F6D28C8EE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232" y="941998"/>
            <a:ext cx="3708524" cy="493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133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30AB1-7BB5-5AA7-FB73-310A08E17991}"/>
              </a:ext>
            </a:extLst>
          </p:cNvPr>
          <p:cNvSpPr>
            <a:spLocks noGrp="1"/>
          </p:cNvSpPr>
          <p:nvPr>
            <p:ph type="title"/>
          </p:nvPr>
        </p:nvSpPr>
        <p:spPr>
          <a:xfrm>
            <a:off x="576000" y="368474"/>
            <a:ext cx="11064616" cy="387798"/>
          </a:xfrm>
        </p:spPr>
        <p:txBody>
          <a:bodyPr/>
          <a:lstStyle/>
          <a:p>
            <a:r>
              <a:rPr lang="en-US" sz="2800" b="1" dirty="0"/>
              <a:t>So you decide that you want to go university, what next? </a:t>
            </a:r>
          </a:p>
        </p:txBody>
      </p:sp>
      <p:sp>
        <p:nvSpPr>
          <p:cNvPr id="3" name="Content Placeholder 2">
            <a:extLst>
              <a:ext uri="{FF2B5EF4-FFF2-40B4-BE49-F238E27FC236}">
                <a16:creationId xmlns:a16="http://schemas.microsoft.com/office/drawing/2014/main" id="{BBDC91AA-C1F8-0A86-D708-0C8AA0BA00F8}"/>
              </a:ext>
            </a:extLst>
          </p:cNvPr>
          <p:cNvSpPr>
            <a:spLocks noGrp="1"/>
          </p:cNvSpPr>
          <p:nvPr>
            <p:ph idx="1"/>
          </p:nvPr>
        </p:nvSpPr>
        <p:spPr>
          <a:xfrm>
            <a:off x="191344" y="756273"/>
            <a:ext cx="11881320" cy="6832640"/>
          </a:xfrm>
        </p:spPr>
        <p:txBody>
          <a:bodyPr/>
          <a:lstStyle/>
          <a:p>
            <a:r>
              <a:rPr lang="en-US" sz="2400" dirty="0"/>
              <a:t>Speak to your nearest and dearest – time, money and sacrifice </a:t>
            </a:r>
          </a:p>
          <a:p>
            <a:r>
              <a:rPr lang="en-US" sz="2400" dirty="0"/>
              <a:t>Self-audit (am I ready?)</a:t>
            </a:r>
          </a:p>
          <a:p>
            <a:r>
              <a:rPr lang="en-US" sz="2400" dirty="0"/>
              <a:t>Start writing a personal statement</a:t>
            </a:r>
          </a:p>
          <a:p>
            <a:r>
              <a:rPr lang="en-US" sz="2400" dirty="0"/>
              <a:t>Speak to friends, family who have been to university</a:t>
            </a:r>
          </a:p>
          <a:p>
            <a:r>
              <a:rPr lang="en-US" sz="2400" dirty="0"/>
              <a:t>Do some research on potential courses - UCAS guidance for mature students - </a:t>
            </a:r>
            <a:r>
              <a:rPr lang="en-US" sz="2400" dirty="0">
                <a:hlinkClick r:id="rId2"/>
              </a:rPr>
              <a:t>https://www.ucas.com/undergraduate/mature-undergraduate-students#:~:text=Don't%20worry%20about%20whether,NEC%20(National%20Extension%20College)</a:t>
            </a:r>
            <a:r>
              <a:rPr lang="en-US" sz="2400" dirty="0"/>
              <a:t>.</a:t>
            </a:r>
          </a:p>
          <a:p>
            <a:r>
              <a:rPr lang="en-US" sz="2400" dirty="0"/>
              <a:t>Access courses, foundation degrees, work experience </a:t>
            </a:r>
            <a:r>
              <a:rPr lang="en-US" sz="2400" dirty="0" err="1"/>
              <a:t>etc</a:t>
            </a:r>
            <a:endParaRPr lang="en-US" sz="2400" dirty="0"/>
          </a:p>
          <a:p>
            <a:r>
              <a:rPr lang="en-US" sz="2400" dirty="0"/>
              <a:t>Student finances for mature students - </a:t>
            </a:r>
            <a:r>
              <a:rPr lang="en-US" sz="2400" dirty="0">
                <a:hlinkClick r:id="rId3"/>
              </a:rPr>
              <a:t>https://www.gov.uk/guidance/student-finance-information-for-mature-students</a:t>
            </a:r>
            <a:endParaRPr lang="en-US" sz="2400" dirty="0"/>
          </a:p>
          <a:p>
            <a:r>
              <a:rPr lang="en-US" sz="2400" dirty="0"/>
              <a:t>Goldsmiths University guide for mature students - </a:t>
            </a:r>
            <a:r>
              <a:rPr lang="en-US" sz="2400" dirty="0">
                <a:hlinkClick r:id="rId4"/>
              </a:rPr>
              <a:t>https://www.gold.ac.uk/ug/mature-students/?gad_source=1&amp;gclid=EAIaIQobChMI69O55PTahgMVtZtQBh0jLwCZEAAYAyAAEgKDVPD_BwE</a:t>
            </a:r>
            <a:r>
              <a:rPr lang="en-US" sz="2400" dirty="0"/>
              <a:t> &amp; </a:t>
            </a:r>
            <a:r>
              <a:rPr lang="en-US" sz="2400" dirty="0">
                <a:hlinkClick r:id="rId5"/>
              </a:rPr>
              <a:t>https://www.gold.ac.uk/study/contact/#d.en.2039143</a:t>
            </a:r>
            <a:r>
              <a:rPr lang="en-US" sz="2400" dirty="0"/>
              <a:t> </a:t>
            </a:r>
          </a:p>
          <a:p>
            <a:endParaRPr lang="en-US" sz="2400" dirty="0"/>
          </a:p>
          <a:p>
            <a:endParaRPr lang="en-US" dirty="0"/>
          </a:p>
        </p:txBody>
      </p:sp>
      <p:sp>
        <p:nvSpPr>
          <p:cNvPr id="4" name="Footer Placeholder 3">
            <a:extLst>
              <a:ext uri="{FF2B5EF4-FFF2-40B4-BE49-F238E27FC236}">
                <a16:creationId xmlns:a16="http://schemas.microsoft.com/office/drawing/2014/main" id="{6E1E32B3-D718-7297-EC36-35E2F8300BD1}"/>
              </a:ext>
            </a:extLst>
          </p:cNvPr>
          <p:cNvSpPr>
            <a:spLocks noGrp="1"/>
          </p:cNvSpPr>
          <p:nvPr>
            <p:ph type="ftr" sz="quarter" idx="11"/>
          </p:nvPr>
        </p:nvSpPr>
        <p:spPr/>
        <p:txBody>
          <a:bodyPr/>
          <a:lstStyle/>
          <a:p>
            <a:r>
              <a:rPr lang="en-GB"/>
              <a:t>Goldsmiths, University of London | Editable title here</a:t>
            </a:r>
            <a:endParaRPr lang="en-GB" dirty="0"/>
          </a:p>
        </p:txBody>
      </p:sp>
    </p:spTree>
    <p:extLst>
      <p:ext uri="{BB962C8B-B14F-4D97-AF65-F5344CB8AC3E}">
        <p14:creationId xmlns:p14="http://schemas.microsoft.com/office/powerpoint/2010/main" val="1918811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63353" y="318748"/>
            <a:ext cx="11115848" cy="747897"/>
          </a:xfrm>
        </p:spPr>
        <p:txBody>
          <a:bodyPr/>
          <a:lstStyle/>
          <a:p>
            <a:pPr eaLnBrk="1" hangingPunct="1"/>
            <a:r>
              <a:rPr lang="en-GB" altLang="en-US" sz="5400" dirty="0"/>
              <a:t>What is a personal statement for?</a:t>
            </a:r>
          </a:p>
        </p:txBody>
      </p:sp>
      <p:sp>
        <p:nvSpPr>
          <p:cNvPr id="3" name="Content Placeholder 2"/>
          <p:cNvSpPr>
            <a:spLocks noGrp="1"/>
          </p:cNvSpPr>
          <p:nvPr>
            <p:ph idx="1"/>
          </p:nvPr>
        </p:nvSpPr>
        <p:spPr>
          <a:xfrm>
            <a:off x="119336" y="1124744"/>
            <a:ext cx="11881320" cy="5544616"/>
          </a:xfrm>
        </p:spPr>
        <p:txBody>
          <a:bodyPr rtlCol="0">
            <a:normAutofit/>
          </a:bodyPr>
          <a:lstStyle/>
          <a:p>
            <a:pPr marL="0" indent="0" eaLnBrk="1" fontAlgn="auto" hangingPunct="1">
              <a:spcAft>
                <a:spcPts val="0"/>
              </a:spcAft>
              <a:buFont typeface="Wingdings 3" charset="2"/>
              <a:buNone/>
              <a:defRPr/>
            </a:pPr>
            <a:r>
              <a:rPr lang="en-GB" b="1" dirty="0">
                <a:solidFill>
                  <a:schemeClr val="tx1">
                    <a:lumMod val="75000"/>
                    <a:lumOff val="25000"/>
                  </a:schemeClr>
                </a:solidFill>
              </a:rPr>
              <a:t>An Admissions Tutor will be thinking…</a:t>
            </a:r>
          </a:p>
          <a:p>
            <a:pPr marL="0" indent="0" eaLnBrk="1" fontAlgn="auto" hangingPunct="1">
              <a:spcAft>
                <a:spcPts val="0"/>
              </a:spcAft>
              <a:buFont typeface="Wingdings 3" charset="2"/>
              <a:buNone/>
              <a:defRPr/>
            </a:pPr>
            <a:endParaRPr lang="en-GB" b="1" dirty="0">
              <a:solidFill>
                <a:schemeClr val="tx1">
                  <a:lumMod val="75000"/>
                  <a:lumOff val="25000"/>
                </a:schemeClr>
              </a:solidFill>
            </a:endParaRPr>
          </a:p>
          <a:p>
            <a:pPr eaLnBrk="1" fontAlgn="auto" hangingPunct="1">
              <a:spcAft>
                <a:spcPts val="0"/>
              </a:spcAft>
              <a:buFontTx/>
              <a:buChar char="-"/>
              <a:defRPr/>
            </a:pPr>
            <a:r>
              <a:rPr lang="en-GB" b="1" dirty="0">
                <a:solidFill>
                  <a:schemeClr val="tx1">
                    <a:lumMod val="75000"/>
                    <a:lumOff val="25000"/>
                  </a:schemeClr>
                </a:solidFill>
              </a:rPr>
              <a:t>Can this person get up in the morning and come to class?</a:t>
            </a:r>
          </a:p>
          <a:p>
            <a:pPr eaLnBrk="1" fontAlgn="auto" hangingPunct="1">
              <a:spcAft>
                <a:spcPts val="0"/>
              </a:spcAft>
              <a:buFontTx/>
              <a:buChar char="-"/>
              <a:defRPr/>
            </a:pPr>
            <a:r>
              <a:rPr lang="en-GB" b="1" dirty="0">
                <a:solidFill>
                  <a:schemeClr val="tx1">
                    <a:lumMod val="75000"/>
                    <a:lumOff val="25000"/>
                  </a:schemeClr>
                </a:solidFill>
              </a:rPr>
              <a:t>Will they participate in seminar discussions?</a:t>
            </a:r>
          </a:p>
          <a:p>
            <a:pPr eaLnBrk="1" fontAlgn="auto" hangingPunct="1">
              <a:spcAft>
                <a:spcPts val="0"/>
              </a:spcAft>
              <a:buFontTx/>
              <a:buChar char="-"/>
              <a:defRPr/>
            </a:pPr>
            <a:r>
              <a:rPr lang="en-GB" b="1" dirty="0">
                <a:solidFill>
                  <a:schemeClr val="tx1">
                    <a:lumMod val="75000"/>
                    <a:lumOff val="25000"/>
                  </a:schemeClr>
                </a:solidFill>
              </a:rPr>
              <a:t>Are they </a:t>
            </a:r>
            <a:r>
              <a:rPr lang="en-GB" b="1" i="1" dirty="0">
                <a:solidFill>
                  <a:schemeClr val="tx1">
                    <a:lumMod val="75000"/>
                    <a:lumOff val="25000"/>
                  </a:schemeClr>
                </a:solidFill>
              </a:rPr>
              <a:t>really </a:t>
            </a:r>
            <a:r>
              <a:rPr lang="en-GB" b="1" dirty="0">
                <a:solidFill>
                  <a:schemeClr val="tx1">
                    <a:lumMod val="75000"/>
                    <a:lumOff val="25000"/>
                  </a:schemeClr>
                </a:solidFill>
              </a:rPr>
              <a:t>interested in the subject they are applying for?</a:t>
            </a:r>
          </a:p>
          <a:p>
            <a:pPr eaLnBrk="1" fontAlgn="auto" hangingPunct="1">
              <a:spcAft>
                <a:spcPts val="0"/>
              </a:spcAft>
              <a:buFontTx/>
              <a:buChar char="-"/>
              <a:defRPr/>
            </a:pPr>
            <a:r>
              <a:rPr lang="en-GB" b="1" dirty="0">
                <a:solidFill>
                  <a:schemeClr val="tx1">
                    <a:lumMod val="75000"/>
                    <a:lumOff val="25000"/>
                  </a:schemeClr>
                </a:solidFill>
              </a:rPr>
              <a:t>Can this person write essays?</a:t>
            </a:r>
          </a:p>
          <a:p>
            <a:pPr eaLnBrk="1" fontAlgn="auto" hangingPunct="1">
              <a:spcAft>
                <a:spcPts val="0"/>
              </a:spcAft>
              <a:buFontTx/>
              <a:buChar char="-"/>
              <a:defRPr/>
            </a:pPr>
            <a:r>
              <a:rPr lang="en-GB" b="1" dirty="0">
                <a:solidFill>
                  <a:schemeClr val="tx1">
                    <a:lumMod val="75000"/>
                    <a:lumOff val="25000"/>
                  </a:schemeClr>
                </a:solidFill>
              </a:rPr>
              <a:t>What will this person bring to the degree in terms of experience?</a:t>
            </a:r>
          </a:p>
          <a:p>
            <a:pPr eaLnBrk="1" fontAlgn="auto" hangingPunct="1">
              <a:spcAft>
                <a:spcPts val="0"/>
              </a:spcAft>
              <a:buFontTx/>
              <a:buChar char="-"/>
              <a:defRPr/>
            </a:pPr>
            <a:r>
              <a:rPr lang="en-GB" b="1" dirty="0">
                <a:solidFill>
                  <a:schemeClr val="tx1">
                    <a:lumMod val="75000"/>
                    <a:lumOff val="25000"/>
                  </a:schemeClr>
                </a:solidFill>
              </a:rPr>
              <a:t>What can I learn about this person that I won’t know from his/ her grades?</a:t>
            </a:r>
          </a:p>
          <a:p>
            <a:pPr eaLnBrk="1" fontAlgn="auto" hangingPunct="1">
              <a:spcAft>
                <a:spcPts val="0"/>
              </a:spcAft>
              <a:buFontTx/>
              <a:buChar char="-"/>
              <a:defRPr/>
            </a:pPr>
            <a:r>
              <a:rPr lang="en-GB" b="1" dirty="0">
                <a:solidFill>
                  <a:schemeClr val="tx1">
                    <a:lumMod val="75000"/>
                    <a:lumOff val="25000"/>
                  </a:schemeClr>
                </a:solidFill>
                <a:hlinkClick r:id="rId2"/>
              </a:rPr>
              <a:t>https://www.ucas.com/undergraduate/applying-university/writing-personal-statement/how-write-personal-statement</a:t>
            </a:r>
            <a:r>
              <a:rPr lang="en-GB" b="1" dirty="0">
                <a:solidFill>
                  <a:schemeClr val="tx1">
                    <a:lumMod val="75000"/>
                    <a:lumOff val="25000"/>
                  </a:schemeClr>
                </a:solidFill>
              </a:rPr>
              <a:t> UCAS guide for for writing personal statements </a:t>
            </a:r>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Font typeface="Wingdings 3" pitchFamily="18" charset="2"/>
              <a:buChar char=""/>
              <a:defRPr sz="1200">
                <a:solidFill>
                  <a:srgbClr val="404040"/>
                </a:solidFill>
                <a:latin typeface="Century Gothic" pitchFamily="34" charset="0"/>
              </a:defRPr>
            </a:lvl5pPr>
            <a:lvl6pPr marL="25146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6pPr>
            <a:lvl7pPr marL="29718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7pPr>
            <a:lvl8pPr marL="34290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8pPr>
            <a:lvl9pPr marL="3886200" indent="-228600" eaLnBrk="0" fontAlgn="base" hangingPunct="0">
              <a:spcBef>
                <a:spcPts val="1000"/>
              </a:spcBef>
              <a:spcAft>
                <a:spcPct val="0"/>
              </a:spcAft>
              <a:buClr>
                <a:schemeClr val="accent1"/>
              </a:buClr>
              <a:buFont typeface="Wingdings 3" pitchFamily="18" charset="2"/>
              <a:buChar char=""/>
              <a:defRPr sz="1200">
                <a:solidFill>
                  <a:srgbClr val="404040"/>
                </a:solidFill>
                <a:latin typeface="Century Gothic" pitchFamily="34" charset="0"/>
              </a:defRPr>
            </a:lvl9pPr>
          </a:lstStyle>
          <a:p>
            <a:pPr>
              <a:spcBef>
                <a:spcPct val="0"/>
              </a:spcBef>
              <a:buClrTx/>
              <a:buFontTx/>
              <a:buNone/>
            </a:pPr>
            <a:fld id="{CA657485-34D3-40A0-9D06-E6D54692FFC8}" type="slidenum">
              <a:rPr lang="en-US" altLang="en-US">
                <a:solidFill>
                  <a:srgbClr val="FEFFFF"/>
                </a:solidFill>
                <a:latin typeface="Times" pitchFamily="18" charset="0"/>
              </a:rPr>
              <a:pPr>
                <a:spcBef>
                  <a:spcPct val="0"/>
                </a:spcBef>
                <a:buClrTx/>
                <a:buFontTx/>
                <a:buNone/>
              </a:pPr>
              <a:t>17</a:t>
            </a:fld>
            <a:endParaRPr lang="en-US" altLang="en-US">
              <a:solidFill>
                <a:srgbClr val="FEFFFF"/>
              </a:solidFill>
              <a:latin typeface="Times" pitchFamily="18" charset="0"/>
            </a:endParaRPr>
          </a:p>
        </p:txBody>
      </p:sp>
    </p:spTree>
    <p:extLst>
      <p:ext uri="{BB962C8B-B14F-4D97-AF65-F5344CB8AC3E}">
        <p14:creationId xmlns:p14="http://schemas.microsoft.com/office/powerpoint/2010/main" val="2377609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Career paths</a:t>
            </a:r>
          </a:p>
        </p:txBody>
      </p:sp>
      <p:sp>
        <p:nvSpPr>
          <p:cNvPr id="3" name="Content Placeholder 2"/>
          <p:cNvSpPr>
            <a:spLocks noGrp="1"/>
          </p:cNvSpPr>
          <p:nvPr>
            <p:ph idx="1"/>
          </p:nvPr>
        </p:nvSpPr>
        <p:spPr>
          <a:xfrm>
            <a:off x="479376" y="2132856"/>
            <a:ext cx="5274151" cy="4536504"/>
          </a:xfrm>
          <a:solidFill>
            <a:schemeClr val="accent5">
              <a:lumMod val="20000"/>
              <a:lumOff val="80000"/>
            </a:schemeClr>
          </a:solidFill>
        </p:spPr>
        <p:txBody>
          <a:bodyPr>
            <a:noAutofit/>
          </a:bodyPr>
          <a:lstStyle/>
          <a:p>
            <a:r>
              <a:rPr lang="en-GB" sz="2400" dirty="0"/>
              <a:t>Teaching, after a PGCE</a:t>
            </a:r>
          </a:p>
          <a:p>
            <a:r>
              <a:rPr lang="en-GB" sz="2400" dirty="0"/>
              <a:t>Occupational Therapy</a:t>
            </a:r>
          </a:p>
          <a:p>
            <a:r>
              <a:rPr lang="en-GB" sz="2400" dirty="0"/>
              <a:t>Speech and language therapy</a:t>
            </a:r>
          </a:p>
          <a:p>
            <a:r>
              <a:rPr lang="en-GB" sz="2400" dirty="0"/>
              <a:t>Educational psychology</a:t>
            </a:r>
          </a:p>
          <a:p>
            <a:r>
              <a:rPr lang="en-GB" sz="2400" dirty="0"/>
              <a:t>Psychotherapy</a:t>
            </a:r>
          </a:p>
          <a:p>
            <a:r>
              <a:rPr lang="en-GB" sz="2400" dirty="0"/>
              <a:t>Social work- links with the Goldsmiths MA Social Work</a:t>
            </a:r>
          </a:p>
          <a:p>
            <a:r>
              <a:rPr lang="en-GB" sz="2400" dirty="0"/>
              <a:t>Probation</a:t>
            </a:r>
          </a:p>
          <a:p>
            <a:r>
              <a:rPr lang="en-GB" sz="2400" dirty="0"/>
              <a:t>Paramedic</a:t>
            </a:r>
          </a:p>
          <a:p>
            <a:r>
              <a:rPr lang="en-GB" sz="2400" dirty="0"/>
              <a:t>Adult education including TEFL</a:t>
            </a:r>
          </a:p>
          <a:p>
            <a:endParaRPr lang="en-GB" dirty="0"/>
          </a:p>
        </p:txBody>
      </p:sp>
      <p:sp>
        <p:nvSpPr>
          <p:cNvPr id="4" name="Content Placeholder 2"/>
          <p:cNvSpPr txBox="1">
            <a:spLocks/>
          </p:cNvSpPr>
          <p:nvPr/>
        </p:nvSpPr>
        <p:spPr>
          <a:xfrm>
            <a:off x="6023992" y="548680"/>
            <a:ext cx="5616627" cy="5832648"/>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Clr>
                <a:srgbClr val="EC4371"/>
              </a:buClr>
            </a:pPr>
            <a:r>
              <a:rPr lang="en-GB" sz="2400" dirty="0">
                <a:solidFill>
                  <a:srgbClr val="37424A">
                    <a:lumMod val="75000"/>
                    <a:lumOff val="25000"/>
                  </a:srgbClr>
                </a:solidFill>
              </a:rPr>
              <a:t>Educational administration and student services/student support/careers/recruitment</a:t>
            </a:r>
          </a:p>
          <a:p>
            <a:pPr>
              <a:buClr>
                <a:srgbClr val="EC4371"/>
              </a:buClr>
            </a:pPr>
            <a:r>
              <a:rPr lang="en-GB" sz="2400" dirty="0">
                <a:solidFill>
                  <a:srgbClr val="37424A">
                    <a:lumMod val="75000"/>
                    <a:lumOff val="25000"/>
                  </a:srgbClr>
                </a:solidFill>
              </a:rPr>
              <a:t>Museums and galleries</a:t>
            </a:r>
          </a:p>
          <a:p>
            <a:pPr>
              <a:buClr>
                <a:srgbClr val="EC4371"/>
              </a:buClr>
            </a:pPr>
            <a:r>
              <a:rPr lang="en-GB" sz="2400" dirty="0">
                <a:solidFill>
                  <a:srgbClr val="37424A">
                    <a:lumMod val="75000"/>
                    <a:lumOff val="25000"/>
                  </a:srgbClr>
                </a:solidFill>
              </a:rPr>
              <a:t>Youth &amp; community work</a:t>
            </a:r>
          </a:p>
          <a:p>
            <a:pPr>
              <a:buClr>
                <a:srgbClr val="EC4371"/>
              </a:buClr>
            </a:pPr>
            <a:r>
              <a:rPr lang="en-GB" sz="2400" dirty="0">
                <a:solidFill>
                  <a:srgbClr val="37424A">
                    <a:lumMod val="75000"/>
                    <a:lumOff val="25000"/>
                  </a:srgbClr>
                </a:solidFill>
              </a:rPr>
              <a:t>Journalism and the media</a:t>
            </a:r>
          </a:p>
          <a:p>
            <a:pPr>
              <a:buClr>
                <a:srgbClr val="EC4371"/>
              </a:buClr>
            </a:pPr>
            <a:r>
              <a:rPr lang="en-GB" sz="2400" dirty="0">
                <a:solidFill>
                  <a:srgbClr val="37424A">
                    <a:lumMod val="75000"/>
                    <a:lumOff val="25000"/>
                  </a:srgbClr>
                </a:solidFill>
              </a:rPr>
              <a:t>Charities and NGOs in the UK and abroad: education; healthcare</a:t>
            </a:r>
          </a:p>
          <a:p>
            <a:pPr>
              <a:buClr>
                <a:srgbClr val="EC4371"/>
              </a:buClr>
            </a:pPr>
            <a:r>
              <a:rPr lang="en-GB" sz="2400" dirty="0">
                <a:solidFill>
                  <a:srgbClr val="37424A">
                    <a:lumMod val="75000"/>
                    <a:lumOff val="25000"/>
                  </a:srgbClr>
                </a:solidFill>
              </a:rPr>
              <a:t>Law conversion course</a:t>
            </a:r>
          </a:p>
          <a:p>
            <a:pPr>
              <a:buClr>
                <a:srgbClr val="EC4371"/>
              </a:buClr>
            </a:pPr>
            <a:r>
              <a:rPr lang="en-GB" sz="2400" dirty="0">
                <a:solidFill>
                  <a:srgbClr val="37424A">
                    <a:lumMod val="75000"/>
                    <a:lumOff val="25000"/>
                  </a:srgbClr>
                </a:solidFill>
              </a:rPr>
              <a:t> MA in a related area – E.g. Culture,  Language &amp; Identity at Goldsmiths </a:t>
            </a:r>
          </a:p>
          <a:p>
            <a:pPr>
              <a:buClr>
                <a:srgbClr val="EC4371"/>
              </a:buClr>
            </a:pPr>
            <a:endParaRPr lang="en-GB" dirty="0">
              <a:solidFill>
                <a:srgbClr val="37424A">
                  <a:lumMod val="75000"/>
                  <a:lumOff val="25000"/>
                </a:srgbClr>
              </a:solidFill>
            </a:endParaRPr>
          </a:p>
        </p:txBody>
      </p:sp>
    </p:spTree>
    <p:extLst>
      <p:ext uri="{BB962C8B-B14F-4D97-AF65-F5344CB8AC3E}">
        <p14:creationId xmlns:p14="http://schemas.microsoft.com/office/powerpoint/2010/main" val="239134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1BCB5-6EE7-DCF3-25AC-3616F051BBC7}"/>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8F0A452-5E93-A0CB-D652-B9B310DD96CC}"/>
              </a:ext>
            </a:extLst>
          </p:cNvPr>
          <p:cNvSpPr>
            <a:spLocks noGrp="1"/>
          </p:cNvSpPr>
          <p:nvPr>
            <p:ph type="ftr" sz="quarter" idx="11"/>
          </p:nvPr>
        </p:nvSpPr>
        <p:spPr/>
        <p:txBody>
          <a:bodyPr/>
          <a:lstStyle/>
          <a:p>
            <a:r>
              <a:rPr lang="en-GB">
                <a:solidFill>
                  <a:srgbClr val="37424A"/>
                </a:solidFill>
              </a:rPr>
              <a:t>Goldsmiths, University of London | Editable title here</a:t>
            </a:r>
            <a:endParaRPr lang="en-GB" dirty="0">
              <a:solidFill>
                <a:srgbClr val="37424A"/>
              </a:solidFill>
            </a:endParaRPr>
          </a:p>
        </p:txBody>
      </p:sp>
      <p:pic>
        <p:nvPicPr>
          <p:cNvPr id="3074" name="Picture 2" descr="Inspirational Quotes for Teachers ...">
            <a:extLst>
              <a:ext uri="{FF2B5EF4-FFF2-40B4-BE49-F238E27FC236}">
                <a16:creationId xmlns:a16="http://schemas.microsoft.com/office/drawing/2014/main" id="{204167C0-4DFF-F2D2-3BED-126A85452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52" y="188640"/>
            <a:ext cx="5472608" cy="65527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ducational Quotes for Educators ...">
            <a:extLst>
              <a:ext uri="{FF2B5EF4-FFF2-40B4-BE49-F238E27FC236}">
                <a16:creationId xmlns:a16="http://schemas.microsoft.com/office/drawing/2014/main" id="{74EA7842-EDA3-1A8B-463F-6237BAB2987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1" y="188640"/>
            <a:ext cx="583264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711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260649"/>
            <a:ext cx="8244000" cy="1296143"/>
          </a:xfrm>
        </p:spPr>
        <p:txBody>
          <a:bodyPr/>
          <a:lstStyle/>
          <a:p>
            <a:r>
              <a:rPr lang="en-GB" sz="5400" dirty="0"/>
              <a:t>Structure of today’s talk</a:t>
            </a:r>
          </a:p>
        </p:txBody>
      </p:sp>
      <p:sp>
        <p:nvSpPr>
          <p:cNvPr id="3" name="Content Placeholder 2"/>
          <p:cNvSpPr>
            <a:spLocks noGrp="1"/>
          </p:cNvSpPr>
          <p:nvPr>
            <p:ph idx="1"/>
          </p:nvPr>
        </p:nvSpPr>
        <p:spPr>
          <a:xfrm>
            <a:off x="191344" y="1412776"/>
            <a:ext cx="11737304" cy="4987006"/>
          </a:xfrm>
        </p:spPr>
        <p:txBody>
          <a:bodyPr/>
          <a:lstStyle/>
          <a:p>
            <a:pPr marL="0" indent="0">
              <a:buNone/>
            </a:pPr>
            <a:endParaRPr lang="en-GB" dirty="0"/>
          </a:p>
          <a:p>
            <a:pPr marL="0" indent="0">
              <a:buNone/>
            </a:pPr>
            <a:endParaRPr lang="en-GB" dirty="0"/>
          </a:p>
          <a:p>
            <a:pPr marL="0" indent="0">
              <a:buNone/>
            </a:pPr>
            <a:r>
              <a:rPr lang="en-GB" dirty="0"/>
              <a:t>Open, honest insights/ discussions about </a:t>
            </a:r>
            <a:r>
              <a:rPr lang="en-GB" b="1" dirty="0"/>
              <a:t>life at university </a:t>
            </a:r>
            <a:r>
              <a:rPr lang="en-GB" dirty="0"/>
              <a:t>and </a:t>
            </a:r>
            <a:r>
              <a:rPr lang="en-GB" b="1" dirty="0"/>
              <a:t>what you can expect? </a:t>
            </a:r>
          </a:p>
          <a:p>
            <a:pPr marL="0" indent="0">
              <a:buNone/>
            </a:pPr>
            <a:endParaRPr lang="en-GB" b="1" dirty="0"/>
          </a:p>
          <a:p>
            <a:pPr marL="0" indent="0">
              <a:buNone/>
            </a:pPr>
            <a:r>
              <a:rPr lang="en-GB" dirty="0"/>
              <a:t>Prepare you mentally and physically in regards to managing expectations at university</a:t>
            </a:r>
          </a:p>
          <a:p>
            <a:pPr marL="0" indent="0">
              <a:buNone/>
            </a:pPr>
            <a:endParaRPr lang="en-GB" dirty="0"/>
          </a:p>
          <a:p>
            <a:pPr marL="0" indent="0">
              <a:buNone/>
            </a:pPr>
            <a:r>
              <a:rPr lang="en-GB" dirty="0"/>
              <a:t>Is university for me? Why am I attending? </a:t>
            </a:r>
          </a:p>
          <a:p>
            <a:pPr marL="0" indent="0">
              <a:buNone/>
            </a:pPr>
            <a:endParaRPr lang="en-GB" dirty="0"/>
          </a:p>
          <a:p>
            <a:pPr marL="0" indent="0">
              <a:buNone/>
            </a:pPr>
            <a:r>
              <a:rPr lang="en-GB" dirty="0"/>
              <a:t>Opportunity for Q&amp;A at the end</a:t>
            </a:r>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spTree>
    <p:extLst>
      <p:ext uri="{BB962C8B-B14F-4D97-AF65-F5344CB8AC3E}">
        <p14:creationId xmlns:p14="http://schemas.microsoft.com/office/powerpoint/2010/main" val="1471979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F1672-0996-5E11-FB26-CA83FF2D9876}"/>
              </a:ext>
            </a:extLst>
          </p:cNvPr>
          <p:cNvSpPr>
            <a:spLocks noGrp="1"/>
          </p:cNvSpPr>
          <p:nvPr>
            <p:ph type="title"/>
          </p:nvPr>
        </p:nvSpPr>
        <p:spPr>
          <a:xfrm>
            <a:off x="576000" y="201261"/>
            <a:ext cx="10632568" cy="941796"/>
          </a:xfrm>
        </p:spPr>
        <p:txBody>
          <a:bodyPr/>
          <a:lstStyle/>
          <a:p>
            <a:r>
              <a:rPr lang="en-US" b="1" dirty="0"/>
              <a:t>The impact that our students have on us – we learn humanity from each other! </a:t>
            </a:r>
          </a:p>
        </p:txBody>
      </p:sp>
      <p:sp>
        <p:nvSpPr>
          <p:cNvPr id="3" name="Content Placeholder 2">
            <a:extLst>
              <a:ext uri="{FF2B5EF4-FFF2-40B4-BE49-F238E27FC236}">
                <a16:creationId xmlns:a16="http://schemas.microsoft.com/office/drawing/2014/main" id="{ACF42DEC-56D3-E62D-9AF8-EEEAF5F58E21}"/>
              </a:ext>
            </a:extLst>
          </p:cNvPr>
          <p:cNvSpPr>
            <a:spLocks noGrp="1"/>
          </p:cNvSpPr>
          <p:nvPr>
            <p:ph idx="1"/>
          </p:nvPr>
        </p:nvSpPr>
        <p:spPr>
          <a:xfrm>
            <a:off x="119336" y="1412776"/>
            <a:ext cx="11665296" cy="6205801"/>
          </a:xfrm>
        </p:spPr>
        <p:txBody>
          <a:bodyPr/>
          <a:lstStyle/>
          <a:p>
            <a:pPr marL="0" indent="0" algn="l" fontAlgn="base">
              <a:buNone/>
            </a:pPr>
            <a:r>
              <a:rPr lang="en-GB" sz="1800" b="0" i="0" dirty="0">
                <a:solidFill>
                  <a:srgbClr val="000000"/>
                </a:solidFill>
                <a:effectLst/>
                <a:latin typeface="Calibri" panose="020F0502020204030204" pitchFamily="34" charset="0"/>
              </a:rPr>
              <a:t>20.1.2023</a:t>
            </a:r>
          </a:p>
          <a:p>
            <a:pPr marL="0" indent="0" algn="l" fontAlgn="base">
              <a:buNone/>
            </a:pPr>
            <a:r>
              <a:rPr lang="en-GB" sz="2400" b="0" i="0" dirty="0">
                <a:solidFill>
                  <a:srgbClr val="000000"/>
                </a:solidFill>
                <a:effectLst/>
                <a:latin typeface="Calibri" panose="020F0502020204030204" pitchFamily="34" charset="0"/>
              </a:rPr>
              <a:t>Good morning Rose</a:t>
            </a:r>
          </a:p>
          <a:p>
            <a:pPr marL="0" indent="0" algn="l" fontAlgn="base">
              <a:buNone/>
            </a:pPr>
            <a:r>
              <a:rPr lang="en-GB" sz="2400" b="0" i="0" dirty="0">
                <a:solidFill>
                  <a:srgbClr val="000000"/>
                </a:solidFill>
                <a:effectLst/>
                <a:latin typeface="Calibri" panose="020F0502020204030204" pitchFamily="34" charset="0"/>
              </a:rPr>
              <a:t>How lovely it was to catch up yesterday. Thank you so much for your kind words of comfort and blessings. I am very humbled. My father was a kind, strong and courageous man who helped so many people and touched so many lives. We all miss him dearly as he has left a void in all our lives. My children especially miss their grandparents and I also miss their presence. But I know that both of my parents are reunited in heaven and also smiling down on us and looking out for us and this warms my heart. May they both rest in peace. Thank you so much for your kind words. Bless you. </a:t>
            </a:r>
          </a:p>
          <a:p>
            <a:pPr marL="0" indent="0" algn="l" fontAlgn="base">
              <a:buNone/>
            </a:pPr>
            <a:r>
              <a:rPr lang="en-GB" sz="2400" b="0" i="0" dirty="0">
                <a:solidFill>
                  <a:srgbClr val="000000"/>
                </a:solidFill>
                <a:effectLst/>
                <a:latin typeface="Calibri" panose="020F0502020204030204" pitchFamily="34" charset="0"/>
              </a:rPr>
              <a:t>You are a gifted student who is very well organised and works very hard. These are key skills that you will need to guide you through the next few months. </a:t>
            </a:r>
          </a:p>
          <a:p>
            <a:pPr marL="0" indent="0" algn="l" fontAlgn="base">
              <a:buNone/>
            </a:pPr>
            <a:r>
              <a:rPr lang="en-GB" sz="2400" b="0" i="0" dirty="0">
                <a:solidFill>
                  <a:srgbClr val="000000"/>
                </a:solidFill>
                <a:effectLst/>
                <a:latin typeface="Calibri" panose="020F0502020204030204" pitchFamily="34" charset="0"/>
              </a:rPr>
              <a:t>Have a lovely weekend. </a:t>
            </a:r>
          </a:p>
          <a:p>
            <a:pPr marL="0" indent="0" algn="l" fontAlgn="base">
              <a:buNone/>
            </a:pPr>
            <a:r>
              <a:rPr lang="en-GB" sz="2400" b="0" i="0" dirty="0">
                <a:solidFill>
                  <a:srgbClr val="000000"/>
                </a:solidFill>
                <a:effectLst/>
                <a:latin typeface="Calibri" panose="020F0502020204030204" pitchFamily="34" charset="0"/>
              </a:rPr>
              <a:t>Best wishes </a:t>
            </a:r>
          </a:p>
          <a:p>
            <a:pPr marL="0" indent="0" algn="l" fontAlgn="base">
              <a:buNone/>
            </a:pPr>
            <a:r>
              <a:rPr lang="en-GB" sz="2400" b="0" i="0" dirty="0" err="1">
                <a:solidFill>
                  <a:srgbClr val="000000"/>
                </a:solidFill>
                <a:effectLst/>
                <a:latin typeface="Calibri" panose="020F0502020204030204" pitchFamily="34" charset="0"/>
              </a:rPr>
              <a:t>Aminul</a:t>
            </a:r>
            <a:endParaRPr lang="en-GB" sz="2400" b="0" i="0" dirty="0">
              <a:solidFill>
                <a:srgbClr val="000000"/>
              </a:solidFill>
              <a:effectLst/>
              <a:latin typeface="Calibri" panose="020F0502020204030204" pitchFamily="34" charset="0"/>
            </a:endParaRPr>
          </a:p>
          <a:p>
            <a:pPr marL="0" indent="0" algn="l" fontAlgn="base">
              <a:buNone/>
            </a:pPr>
            <a:endParaRPr lang="en-GB" sz="1800" b="0" i="0" dirty="0">
              <a:solidFill>
                <a:srgbClr val="000000"/>
              </a:solidFill>
              <a:effectLst/>
              <a:latin typeface="Calibri" panose="020F0502020204030204" pitchFamily="34" charset="0"/>
            </a:endParaRPr>
          </a:p>
          <a:p>
            <a:pPr marL="0" indent="0">
              <a:buNone/>
            </a:pPr>
            <a:endParaRPr lang="en-US" dirty="0"/>
          </a:p>
        </p:txBody>
      </p:sp>
      <p:sp>
        <p:nvSpPr>
          <p:cNvPr id="4" name="Footer Placeholder 3">
            <a:extLst>
              <a:ext uri="{FF2B5EF4-FFF2-40B4-BE49-F238E27FC236}">
                <a16:creationId xmlns:a16="http://schemas.microsoft.com/office/drawing/2014/main" id="{39A9080F-F15F-993E-77F6-1B5D13BD7215}"/>
              </a:ext>
            </a:extLst>
          </p:cNvPr>
          <p:cNvSpPr>
            <a:spLocks noGrp="1"/>
          </p:cNvSpPr>
          <p:nvPr>
            <p:ph type="ftr" sz="quarter" idx="11"/>
          </p:nvPr>
        </p:nvSpPr>
        <p:spPr/>
        <p:txBody>
          <a:bodyPr/>
          <a:lstStyle/>
          <a:p>
            <a:r>
              <a:rPr lang="en-GB">
                <a:solidFill>
                  <a:srgbClr val="37424A"/>
                </a:solidFill>
              </a:rPr>
              <a:t>Goldsmiths, University of London | Editable title here</a:t>
            </a:r>
            <a:endParaRPr lang="en-GB" dirty="0">
              <a:solidFill>
                <a:srgbClr val="37424A"/>
              </a:solidFill>
            </a:endParaRPr>
          </a:p>
        </p:txBody>
      </p:sp>
    </p:spTree>
    <p:extLst>
      <p:ext uri="{BB962C8B-B14F-4D97-AF65-F5344CB8AC3E}">
        <p14:creationId xmlns:p14="http://schemas.microsoft.com/office/powerpoint/2010/main" val="4013690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A841-9869-1447-9336-BA6F621BB9B2}"/>
              </a:ext>
            </a:extLst>
          </p:cNvPr>
          <p:cNvSpPr>
            <a:spLocks noGrp="1"/>
          </p:cNvSpPr>
          <p:nvPr>
            <p:ph type="title"/>
          </p:nvPr>
        </p:nvSpPr>
        <p:spPr>
          <a:xfrm>
            <a:off x="1687669" y="624110"/>
            <a:ext cx="9664915" cy="1280890"/>
          </a:xfrm>
        </p:spPr>
        <p:txBody>
          <a:bodyPr>
            <a:normAutofit fontScale="90000"/>
          </a:bodyPr>
          <a:lstStyle/>
          <a:p>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r>
              <a:rPr lang="en-US" sz="5300" b="1" dirty="0"/>
              <a:t>Good luck.</a:t>
            </a:r>
            <a:br>
              <a:rPr lang="en-US" sz="5300" b="1" dirty="0"/>
            </a:br>
            <a:br>
              <a:rPr lang="en-US" sz="5300" b="1" dirty="0"/>
            </a:br>
            <a:r>
              <a:rPr lang="en-US" sz="5300" b="1" dirty="0"/>
              <a:t>All the best. </a:t>
            </a:r>
            <a:br>
              <a:rPr lang="en-US" sz="5300" b="1" dirty="0"/>
            </a:br>
            <a:br>
              <a:rPr lang="en-US" sz="4000" b="1" dirty="0"/>
            </a:br>
            <a:br>
              <a:rPr lang="en-US" sz="4000" b="1" dirty="0"/>
            </a:br>
            <a:br>
              <a:rPr lang="en-US" sz="4000" b="1" dirty="0"/>
            </a:br>
            <a:r>
              <a:rPr lang="en-US" sz="5300" b="1" dirty="0"/>
              <a:t>E: </a:t>
            </a:r>
            <a:r>
              <a:rPr lang="en-US" sz="5300" b="1" dirty="0">
                <a:hlinkClick r:id="rId2"/>
              </a:rPr>
              <a:t>a.hoque@gold.ac.uk</a:t>
            </a:r>
            <a:br>
              <a:rPr lang="en-US" sz="5300" b="1" dirty="0"/>
            </a:br>
            <a:br>
              <a:rPr lang="en-US" sz="5300" b="1" dirty="0"/>
            </a:br>
            <a:r>
              <a:rPr lang="en-US" sz="5300" b="1" dirty="0"/>
              <a:t>Twitter: @BrIslam2015</a:t>
            </a:r>
            <a:br>
              <a:rPr lang="en-US" sz="5300" b="1" dirty="0"/>
            </a:br>
            <a:br>
              <a:rPr lang="en-US" sz="4000" b="1" dirty="0"/>
            </a:br>
            <a:endParaRPr lang="en-US" sz="4000" b="1" dirty="0"/>
          </a:p>
        </p:txBody>
      </p:sp>
      <p:sp>
        <p:nvSpPr>
          <p:cNvPr id="3" name="Content Placeholder 2">
            <a:extLst>
              <a:ext uri="{FF2B5EF4-FFF2-40B4-BE49-F238E27FC236}">
                <a16:creationId xmlns:a16="http://schemas.microsoft.com/office/drawing/2014/main" id="{36A5BA41-C214-514B-A412-192527938B1A}"/>
              </a:ext>
            </a:extLst>
          </p:cNvPr>
          <p:cNvSpPr>
            <a:spLocks noGrp="1"/>
          </p:cNvSpPr>
          <p:nvPr>
            <p:ph idx="1"/>
          </p:nvPr>
        </p:nvSpPr>
        <p:spPr>
          <a:xfrm>
            <a:off x="2826956" y="1960853"/>
            <a:ext cx="7154326" cy="4132443"/>
          </a:xfrm>
        </p:spPr>
        <p:txBody>
          <a:bodyPr>
            <a:normAutofit/>
          </a:bodyPr>
          <a:lstStyle/>
          <a:p>
            <a:pPr marL="0" indent="0">
              <a:buNone/>
            </a:pPr>
            <a:endParaRPr lang="en-US" sz="2400" dirty="0">
              <a:solidFill>
                <a:srgbClr val="000000"/>
              </a:solidFill>
            </a:endParaRPr>
          </a:p>
          <a:p>
            <a:pPr marL="0" indent="0">
              <a:buNone/>
            </a:pPr>
            <a:endParaRPr lang="en-US" sz="2400" dirty="0">
              <a:solidFill>
                <a:srgbClr val="000000"/>
              </a:solidFill>
            </a:endParaRPr>
          </a:p>
        </p:txBody>
      </p:sp>
    </p:spTree>
    <p:extLst>
      <p:ext uri="{BB962C8B-B14F-4D97-AF65-F5344CB8AC3E}">
        <p14:creationId xmlns:p14="http://schemas.microsoft.com/office/powerpoint/2010/main" val="283634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1121452"/>
            <a:ext cx="8244000" cy="1107996"/>
          </a:xfrm>
        </p:spPr>
        <p:txBody>
          <a:bodyPr/>
          <a:lstStyle/>
          <a:p>
            <a:r>
              <a:rPr lang="en-GB" sz="8000" b="1" dirty="0"/>
              <a:t>Questions?</a:t>
            </a:r>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9496" y="2268538"/>
            <a:ext cx="9073008" cy="389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412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1398450"/>
            <a:ext cx="8244000" cy="553998"/>
          </a:xfrm>
        </p:spPr>
        <p:txBody>
          <a:bodyPr/>
          <a:lstStyle/>
          <a:p>
            <a:r>
              <a:rPr lang="en-GB" sz="4000" b="1" dirty="0"/>
              <a:t>About me</a:t>
            </a:r>
          </a:p>
        </p:txBody>
      </p:sp>
      <p:sp>
        <p:nvSpPr>
          <p:cNvPr id="3" name="Content Placeholder 2"/>
          <p:cNvSpPr>
            <a:spLocks noGrp="1"/>
          </p:cNvSpPr>
          <p:nvPr>
            <p:ph idx="1"/>
          </p:nvPr>
        </p:nvSpPr>
        <p:spPr>
          <a:xfrm>
            <a:off x="576000" y="1916832"/>
            <a:ext cx="10704576" cy="4858766"/>
          </a:xfrm>
        </p:spPr>
        <p:txBody>
          <a:bodyPr/>
          <a:lstStyle/>
          <a:p>
            <a:pPr marL="0" indent="0">
              <a:buNone/>
            </a:pPr>
            <a:r>
              <a:rPr lang="en-GB" dirty="0"/>
              <a:t>Dr </a:t>
            </a:r>
            <a:r>
              <a:rPr lang="en-GB" dirty="0" err="1"/>
              <a:t>Aminul</a:t>
            </a:r>
            <a:r>
              <a:rPr lang="en-GB" dirty="0"/>
              <a:t> </a:t>
            </a:r>
            <a:r>
              <a:rPr lang="en-GB" dirty="0" err="1"/>
              <a:t>Hoque</a:t>
            </a:r>
            <a:r>
              <a:rPr lang="en-GB" dirty="0"/>
              <a:t> MBE, @BrIslam2015</a:t>
            </a:r>
          </a:p>
          <a:p>
            <a:pPr marL="0" indent="0">
              <a:buNone/>
            </a:pPr>
            <a:r>
              <a:rPr lang="en-GB" dirty="0"/>
              <a:t>Lecturer/ researcher in Education, Goldsmiths College</a:t>
            </a:r>
          </a:p>
          <a:p>
            <a:pPr marL="0" indent="0">
              <a:buNone/>
            </a:pPr>
            <a:r>
              <a:rPr lang="en-GB" dirty="0"/>
              <a:t>PhD – 2011</a:t>
            </a:r>
          </a:p>
          <a:p>
            <a:pPr marL="0" indent="0">
              <a:buNone/>
            </a:pPr>
            <a:r>
              <a:rPr lang="en-GB" dirty="0"/>
              <a:t>Key research interests: identity, youth cultures, multiculturalism, race, migration studies, Islamic feminism</a:t>
            </a:r>
          </a:p>
          <a:p>
            <a:pPr marL="0" indent="0">
              <a:buNone/>
            </a:pPr>
            <a:r>
              <a:rPr lang="en-GB" dirty="0"/>
              <a:t>Key publications: </a:t>
            </a:r>
            <a:r>
              <a:rPr lang="en-GB" i="1" dirty="0"/>
              <a:t>British-Islamic Identity: Third Generation Bangladeshis from East London </a:t>
            </a:r>
            <a:r>
              <a:rPr lang="en-GB" dirty="0"/>
              <a:t>(2015)</a:t>
            </a:r>
          </a:p>
          <a:p>
            <a:pPr marL="0" indent="0">
              <a:buNone/>
            </a:pPr>
            <a:r>
              <a:rPr lang="en-GB" dirty="0"/>
              <a:t>Presenter for </a:t>
            </a:r>
            <a:r>
              <a:rPr lang="en-GB" i="1" dirty="0"/>
              <a:t>A Very British History: British Bangladeshis, </a:t>
            </a:r>
            <a:r>
              <a:rPr lang="en-GB" dirty="0"/>
              <a:t>BBC4, Feb 2020</a:t>
            </a:r>
          </a:p>
          <a:p>
            <a:pPr marL="0" indent="0">
              <a:buNone/>
            </a:pPr>
            <a:r>
              <a:rPr lang="en-GB" dirty="0"/>
              <a:t>Londoner, dad, gardener, football-mad</a:t>
            </a:r>
          </a:p>
          <a:p>
            <a:pPr marL="0" indent="0">
              <a:buNone/>
            </a:pPr>
            <a:endParaRPr lang="en-GB" dirty="0"/>
          </a:p>
        </p:txBody>
      </p:sp>
      <p:sp>
        <p:nvSpPr>
          <p:cNvPr id="4" name="Footer Placeholder 3"/>
          <p:cNvSpPr>
            <a:spLocks noGrp="1"/>
          </p:cNvSpPr>
          <p:nvPr>
            <p:ph type="ftr" sz="quarter" idx="11"/>
          </p:nvPr>
        </p:nvSpPr>
        <p:spPr/>
        <p:txBody>
          <a:bodyPr/>
          <a:lstStyle/>
          <a:p>
            <a:r>
              <a:rPr lang="en-GB">
                <a:solidFill>
                  <a:prstClr val="white"/>
                </a:solidFill>
              </a:rPr>
              <a:t>Goldsmiths, University of London | Editable title here</a:t>
            </a:r>
            <a:endParaRPr lang="en-GB" dirty="0">
              <a:solidFill>
                <a:prstClr val="white"/>
              </a:solidFill>
            </a:endParaRPr>
          </a:p>
        </p:txBody>
      </p:sp>
      <p:pic>
        <p:nvPicPr>
          <p:cNvPr id="1026" name="Picture 2" descr="C:\Users\TEST\Desktop\my documents\Aminul photos\Aminul Hoque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4312" y="0"/>
            <a:ext cx="3287688"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883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rtlCol="0">
            <a:normAutofit fontScale="90000"/>
          </a:bodyPr>
          <a:lstStyle/>
          <a:p>
            <a:pPr eaLnBrk="1" fontAlgn="auto" hangingPunct="1">
              <a:spcAft>
                <a:spcPts val="0"/>
              </a:spcAft>
              <a:defRPr/>
            </a:pPr>
            <a:endParaRPr lang="en-US" sz="3600" b="1" dirty="0">
              <a:ea typeface="+mj-ea"/>
              <a:cs typeface="+mj-cs"/>
            </a:endParaRPr>
          </a:p>
        </p:txBody>
      </p:sp>
      <p:pic>
        <p:nvPicPr>
          <p:cNvPr id="27651" name="Content Placeholder 3" descr="1.1230271200.masai-mud-hut.jpg"/>
          <p:cNvPicPr>
            <a:picLocks noGrp="1" noChangeAspect="1"/>
          </p:cNvPicPr>
          <p:nvPr>
            <p:ph idx="1"/>
          </p:nvPr>
        </p:nvPicPr>
        <p:blipFill>
          <a:blip r:embed="rId2">
            <a:extLst>
              <a:ext uri="{28A0092B-C50C-407E-A947-70E740481C1C}">
                <a14:useLocalDpi xmlns:a14="http://schemas.microsoft.com/office/drawing/2010/main" val="0"/>
              </a:ext>
            </a:extLst>
          </a:blip>
          <a:srcRect t="13380" b="13380"/>
          <a:stretch>
            <a:fillRect/>
          </a:stretch>
        </p:blipFill>
        <p:spPr>
          <a:xfrm>
            <a:off x="609601" y="274639"/>
            <a:ext cx="3907367" cy="2713037"/>
          </a:xfrm>
        </p:spPr>
      </p:pic>
      <p:pic>
        <p:nvPicPr>
          <p:cNvPr id="276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987676"/>
            <a:ext cx="3907367"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Content Placeholder 3" descr="lgpp31381+maldives-beach-and-sea-palm-trees-on-a-tropical-island-paradise-poster.jpg"/>
          <p:cNvPicPr>
            <a:picLocks noChangeAspect="1"/>
          </p:cNvPicPr>
          <p:nvPr/>
        </p:nvPicPr>
        <p:blipFill>
          <a:blip r:embed="rId4">
            <a:extLst>
              <a:ext uri="{28A0092B-C50C-407E-A947-70E740481C1C}">
                <a14:useLocalDpi xmlns:a14="http://schemas.microsoft.com/office/drawing/2010/main" val="0"/>
              </a:ext>
            </a:extLst>
          </a:blip>
          <a:srcRect t="8844" b="8844"/>
          <a:stretch>
            <a:fillRect/>
          </a:stretch>
        </p:blipFill>
        <p:spPr bwMode="auto">
          <a:xfrm>
            <a:off x="4516968" y="2540001"/>
            <a:ext cx="7065433"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Content Placeholder 4" descr="house.jpg"/>
          <p:cNvPicPr>
            <a:picLocks noChangeAspect="1"/>
          </p:cNvPicPr>
          <p:nvPr/>
        </p:nvPicPr>
        <p:blipFill>
          <a:blip r:embed="rId5">
            <a:extLst>
              <a:ext uri="{28A0092B-C50C-407E-A947-70E740481C1C}">
                <a14:useLocalDpi xmlns:a14="http://schemas.microsoft.com/office/drawing/2010/main" val="0"/>
              </a:ext>
            </a:extLst>
          </a:blip>
          <a:srcRect t="12135" b="12135"/>
          <a:stretch>
            <a:fillRect/>
          </a:stretch>
        </p:blipFill>
        <p:spPr bwMode="auto">
          <a:xfrm>
            <a:off x="4516968" y="4297364"/>
            <a:ext cx="7065433"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2"/>
          <p:cNvSpPr txBox="1">
            <a:spLocks noChangeArrowheads="1"/>
          </p:cNvSpPr>
          <p:nvPr/>
        </p:nvSpPr>
        <p:spPr bwMode="auto">
          <a:xfrm>
            <a:off x="1530352" y="1287464"/>
            <a:ext cx="13933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2800" b="1">
                <a:solidFill>
                  <a:schemeClr val="bg1"/>
                </a:solidFill>
              </a:rPr>
              <a:t>Mudhut</a:t>
            </a:r>
          </a:p>
          <a:p>
            <a:endParaRPr lang="en-US" sz="2800" b="1">
              <a:solidFill>
                <a:schemeClr val="bg1"/>
              </a:solidFill>
            </a:endParaRPr>
          </a:p>
        </p:txBody>
      </p:sp>
      <p:sp>
        <p:nvSpPr>
          <p:cNvPr id="27658" name="TextBox 7"/>
          <p:cNvSpPr txBox="1">
            <a:spLocks noChangeArrowheads="1"/>
          </p:cNvSpPr>
          <p:nvPr/>
        </p:nvSpPr>
        <p:spPr bwMode="auto">
          <a:xfrm>
            <a:off x="1253067" y="3827463"/>
            <a:ext cx="6985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1800"/>
              <a:t>'</a:t>
            </a:r>
          </a:p>
        </p:txBody>
      </p:sp>
      <p:sp>
        <p:nvSpPr>
          <p:cNvPr id="27659" name="TextBox 8"/>
          <p:cNvSpPr txBox="1">
            <a:spLocks noChangeArrowheads="1"/>
          </p:cNvSpPr>
          <p:nvPr/>
        </p:nvSpPr>
        <p:spPr bwMode="auto">
          <a:xfrm>
            <a:off x="1322917" y="4195763"/>
            <a:ext cx="14604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b="1" dirty="0">
                <a:solidFill>
                  <a:schemeClr val="bg1"/>
                </a:solidFill>
              </a:rPr>
              <a:t>‘white’ </a:t>
            </a:r>
          </a:p>
          <a:p>
            <a:r>
              <a:rPr lang="en-US" b="1" dirty="0">
                <a:solidFill>
                  <a:schemeClr val="bg1"/>
                </a:solidFill>
              </a:rPr>
              <a:t>Sussex</a:t>
            </a:r>
          </a:p>
        </p:txBody>
      </p:sp>
      <p:sp>
        <p:nvSpPr>
          <p:cNvPr id="27660" name="TextBox 9"/>
          <p:cNvSpPr txBox="1">
            <a:spLocks noChangeArrowheads="1"/>
          </p:cNvSpPr>
          <p:nvPr/>
        </p:nvSpPr>
        <p:spPr bwMode="auto">
          <a:xfrm>
            <a:off x="5403852" y="3427413"/>
            <a:ext cx="34227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sz="3600" b="1"/>
              <a:t>Intrepid traveller</a:t>
            </a:r>
          </a:p>
        </p:txBody>
      </p:sp>
      <p:sp>
        <p:nvSpPr>
          <p:cNvPr id="27661" name="TextBox 11"/>
          <p:cNvSpPr txBox="1">
            <a:spLocks noChangeArrowheads="1"/>
          </p:cNvSpPr>
          <p:nvPr/>
        </p:nvSpPr>
        <p:spPr bwMode="auto">
          <a:xfrm>
            <a:off x="5103284" y="4610101"/>
            <a:ext cx="17059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20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20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20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2000">
                <a:solidFill>
                  <a:schemeClr val="tx1"/>
                </a:solidFill>
                <a:latin typeface="Calibri" charset="0"/>
                <a:ea typeface="MS PGothic" charset="0"/>
                <a:cs typeface="MS PGothic" charset="0"/>
              </a:defRPr>
            </a:lvl9pPr>
          </a:lstStyle>
          <a:p>
            <a:r>
              <a:rPr lang="en-US" b="1"/>
              <a:t>Suburbia</a:t>
            </a:r>
          </a:p>
          <a:p>
            <a:endParaRPr lang="en-US" b="1"/>
          </a:p>
        </p:txBody>
      </p:sp>
      <p:pic>
        <p:nvPicPr>
          <p:cNvPr id="2" name="Picture 1"/>
          <p:cNvPicPr>
            <a:picLocks noChangeAspect="1"/>
          </p:cNvPicPr>
          <p:nvPr/>
        </p:nvPicPr>
        <p:blipFill>
          <a:blip r:embed="rId6"/>
          <a:stretch>
            <a:fillRect/>
          </a:stretch>
        </p:blipFill>
        <p:spPr>
          <a:xfrm>
            <a:off x="4516968" y="274640"/>
            <a:ext cx="7065433" cy="2265361"/>
          </a:xfrm>
          <a:prstGeom prst="rect">
            <a:avLst/>
          </a:prstGeom>
        </p:spPr>
      </p:pic>
      <p:sp>
        <p:nvSpPr>
          <p:cNvPr id="3" name="TextBox 2"/>
          <p:cNvSpPr txBox="1"/>
          <p:nvPr/>
        </p:nvSpPr>
        <p:spPr>
          <a:xfrm>
            <a:off x="6963833" y="762000"/>
            <a:ext cx="2807179" cy="707886"/>
          </a:xfrm>
          <a:prstGeom prst="rect">
            <a:avLst/>
          </a:prstGeom>
          <a:noFill/>
        </p:spPr>
        <p:txBody>
          <a:bodyPr wrap="none" rtlCol="0">
            <a:spAutoFit/>
          </a:bodyPr>
          <a:lstStyle/>
          <a:p>
            <a:r>
              <a:rPr lang="en-US" sz="4000" b="1" dirty="0">
                <a:solidFill>
                  <a:schemeClr val="bg1"/>
                </a:solidFill>
              </a:rPr>
              <a:t>Estate life</a:t>
            </a:r>
          </a:p>
        </p:txBody>
      </p:sp>
    </p:spTree>
    <p:extLst>
      <p:ext uri="{BB962C8B-B14F-4D97-AF65-F5344CB8AC3E}">
        <p14:creationId xmlns:p14="http://schemas.microsoft.com/office/powerpoint/2010/main" val="44148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332656"/>
            <a:ext cx="8244000" cy="720080"/>
          </a:xfrm>
        </p:spPr>
        <p:txBody>
          <a:bodyPr/>
          <a:lstStyle/>
          <a:p>
            <a:r>
              <a:rPr lang="en-GB" dirty="0"/>
              <a:t>My own experience of university</a:t>
            </a:r>
          </a:p>
        </p:txBody>
      </p:sp>
      <p:sp>
        <p:nvSpPr>
          <p:cNvPr id="3" name="Content Placeholder 2"/>
          <p:cNvSpPr>
            <a:spLocks noGrp="1"/>
          </p:cNvSpPr>
          <p:nvPr>
            <p:ph idx="1"/>
          </p:nvPr>
        </p:nvSpPr>
        <p:spPr>
          <a:xfrm>
            <a:off x="119336" y="980728"/>
            <a:ext cx="11953328" cy="5983176"/>
          </a:xfrm>
        </p:spPr>
        <p:txBody>
          <a:bodyPr/>
          <a:lstStyle/>
          <a:p>
            <a:pPr marL="0" indent="0">
              <a:buNone/>
            </a:pPr>
            <a:r>
              <a:rPr lang="en-GB" sz="5400" dirty="0"/>
              <a:t>Fun. Sociable. Intellectually challenging. HARD WORK! Sports and societies. Opportunity to ‘see’ the world. Expensive but ABSOLUTELY worth it. Making friends. Confidence. Developed my thinking, writing and critical skills. Discussions of interesting topic areas. Goes by VERY quickly!</a:t>
            </a:r>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spTree>
    <p:extLst>
      <p:ext uri="{BB962C8B-B14F-4D97-AF65-F5344CB8AC3E}">
        <p14:creationId xmlns:p14="http://schemas.microsoft.com/office/powerpoint/2010/main" val="699547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407335"/>
            <a:ext cx="10992608" cy="1218795"/>
          </a:xfrm>
        </p:spPr>
        <p:txBody>
          <a:bodyPr/>
          <a:lstStyle/>
          <a:p>
            <a:r>
              <a:rPr lang="en-GB" sz="4400" b="1" dirty="0"/>
              <a:t>What is the purpose of university? </a:t>
            </a:r>
          </a:p>
        </p:txBody>
      </p:sp>
      <p:sp>
        <p:nvSpPr>
          <p:cNvPr id="3" name="Content Placeholder 2"/>
          <p:cNvSpPr>
            <a:spLocks noGrp="1"/>
          </p:cNvSpPr>
          <p:nvPr>
            <p:ph idx="1"/>
          </p:nvPr>
        </p:nvSpPr>
        <p:spPr>
          <a:xfrm>
            <a:off x="576000" y="1340768"/>
            <a:ext cx="10848592" cy="5374805"/>
          </a:xfrm>
        </p:spPr>
        <p:txBody>
          <a:bodyPr/>
          <a:lstStyle/>
          <a:p>
            <a:pPr marL="0" indent="0">
              <a:buNone/>
            </a:pPr>
            <a:endParaRPr lang="en-GB" sz="3600" b="1" dirty="0"/>
          </a:p>
          <a:p>
            <a:pPr marL="0" indent="0">
              <a:buNone/>
            </a:pPr>
            <a:r>
              <a:rPr lang="en-GB" sz="3600" b="1" dirty="0"/>
              <a:t>Four crucial questions to consider:</a:t>
            </a:r>
          </a:p>
          <a:p>
            <a:pPr marL="514350" indent="-514350">
              <a:buAutoNum type="arabicPeriod"/>
            </a:pPr>
            <a:r>
              <a:rPr lang="en-GB" sz="3600" dirty="0"/>
              <a:t>What is my idea/ vision of university?</a:t>
            </a:r>
          </a:p>
          <a:p>
            <a:pPr marL="514350" indent="-514350">
              <a:buAutoNum type="arabicPeriod"/>
            </a:pPr>
            <a:r>
              <a:rPr lang="en-GB" sz="3600" dirty="0"/>
              <a:t>What is the purpose of university?</a:t>
            </a:r>
          </a:p>
          <a:p>
            <a:pPr marL="514350" indent="-514350">
              <a:buAutoNum type="arabicPeriod"/>
            </a:pPr>
            <a:r>
              <a:rPr lang="en-GB" sz="3600" dirty="0"/>
              <a:t>Why do I want to attend? What is my ‘end game’?</a:t>
            </a:r>
          </a:p>
          <a:p>
            <a:pPr marL="514350" indent="-514350">
              <a:buAutoNum type="arabicPeriod"/>
            </a:pPr>
            <a:r>
              <a:rPr lang="en-GB" sz="3600" dirty="0"/>
              <a:t>Am I suited for university?</a:t>
            </a:r>
          </a:p>
          <a:p>
            <a:pPr marL="514350" indent="-514350">
              <a:buAutoNum type="arabicPeriod"/>
            </a:pPr>
            <a:endParaRPr lang="en-GB" sz="3600" dirty="0"/>
          </a:p>
          <a:p>
            <a:pPr marL="0" indent="0">
              <a:buNone/>
            </a:pPr>
            <a:endParaRPr lang="en-GB" sz="3600" dirty="0"/>
          </a:p>
          <a:p>
            <a:pPr marL="0" indent="0">
              <a:buNone/>
            </a:pPr>
            <a:endParaRPr lang="en-GB" dirty="0"/>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spTree>
    <p:extLst>
      <p:ext uri="{BB962C8B-B14F-4D97-AF65-F5344CB8AC3E}">
        <p14:creationId xmlns:p14="http://schemas.microsoft.com/office/powerpoint/2010/main" val="1762213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44625"/>
            <a:ext cx="11064616" cy="648071"/>
          </a:xfrm>
        </p:spPr>
        <p:txBody>
          <a:bodyPr/>
          <a:lstStyle/>
          <a:p>
            <a:r>
              <a:rPr lang="en-GB" sz="6000" b="1" dirty="0"/>
              <a:t>Purpose of university</a:t>
            </a:r>
          </a:p>
        </p:txBody>
      </p:sp>
      <p:sp>
        <p:nvSpPr>
          <p:cNvPr id="3" name="Content Placeholder 2"/>
          <p:cNvSpPr>
            <a:spLocks noGrp="1"/>
          </p:cNvSpPr>
          <p:nvPr>
            <p:ph idx="1"/>
          </p:nvPr>
        </p:nvSpPr>
        <p:spPr>
          <a:xfrm>
            <a:off x="119336" y="692696"/>
            <a:ext cx="11953328" cy="6356999"/>
          </a:xfrm>
        </p:spPr>
        <p:txBody>
          <a:bodyPr/>
          <a:lstStyle/>
          <a:p>
            <a:pPr marL="0" indent="0">
              <a:buNone/>
            </a:pPr>
            <a:r>
              <a:rPr lang="en-GB" sz="2000" b="1" dirty="0"/>
              <a:t>It will:</a:t>
            </a:r>
          </a:p>
          <a:p>
            <a:r>
              <a:rPr lang="en-GB" sz="2400" dirty="0"/>
              <a:t>Provide you with knowledge, insights, expertise in a particular field/ subject area</a:t>
            </a:r>
          </a:p>
          <a:p>
            <a:r>
              <a:rPr lang="en-GB" sz="2400" dirty="0"/>
              <a:t>Expand and challenge your own intellectual, personal, social development</a:t>
            </a:r>
          </a:p>
          <a:p>
            <a:r>
              <a:rPr lang="en-GB" sz="2400" dirty="0"/>
              <a:t>Give you confidence and ‘mastery’ in a particular field</a:t>
            </a:r>
          </a:p>
          <a:p>
            <a:r>
              <a:rPr lang="en-GB" sz="2400" dirty="0"/>
              <a:t>Develop your creative, writing, analytical, reading, organisational, interpersonal skills</a:t>
            </a:r>
          </a:p>
          <a:p>
            <a:r>
              <a:rPr lang="en-GB" sz="2400" dirty="0"/>
              <a:t>Give you confidence to ask important questions</a:t>
            </a:r>
          </a:p>
          <a:p>
            <a:r>
              <a:rPr lang="en-GB" sz="2400" dirty="0"/>
              <a:t>Make you more ‘employable’; build a ‘career’; increase confidence</a:t>
            </a:r>
          </a:p>
          <a:p>
            <a:r>
              <a:rPr lang="en-GB" sz="2400" dirty="0"/>
              <a:t>Make you ‘think’ more critically about yourself, the wider world around you and your role within it – will allow you to be true to yourself and make informed, practical choices about ‘life’ </a:t>
            </a:r>
          </a:p>
          <a:p>
            <a:r>
              <a:rPr lang="en-GB" sz="2400" dirty="0"/>
              <a:t>Allow you membership to an elite group of thinkers/ people across the globe! </a:t>
            </a:r>
          </a:p>
          <a:p>
            <a:r>
              <a:rPr lang="en-GB" sz="2400" dirty="0"/>
              <a:t>Gives you a qualification – a degree – a piece of paper that demonstrates that you have the knowledge, discipline, patience, intelligence to have completed a degree</a:t>
            </a:r>
          </a:p>
          <a:p>
            <a:r>
              <a:rPr lang="en-GB" sz="2400" dirty="0"/>
              <a:t>Give you depth of understanding about the wider world and how you can contribute to making it a better place</a:t>
            </a:r>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spTree>
    <p:extLst>
      <p:ext uri="{BB962C8B-B14F-4D97-AF65-F5344CB8AC3E}">
        <p14:creationId xmlns:p14="http://schemas.microsoft.com/office/powerpoint/2010/main" val="41342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000" y="332656"/>
            <a:ext cx="8244000" cy="1296144"/>
          </a:xfrm>
        </p:spPr>
        <p:txBody>
          <a:bodyPr/>
          <a:lstStyle/>
          <a:p>
            <a:r>
              <a:rPr lang="en-GB" sz="4400" b="1" dirty="0"/>
              <a:t>Significance of university </a:t>
            </a:r>
          </a:p>
        </p:txBody>
      </p:sp>
      <p:sp>
        <p:nvSpPr>
          <p:cNvPr id="3" name="Content Placeholder 2"/>
          <p:cNvSpPr>
            <a:spLocks noGrp="1"/>
          </p:cNvSpPr>
          <p:nvPr>
            <p:ph idx="1"/>
          </p:nvPr>
        </p:nvSpPr>
        <p:spPr>
          <a:xfrm>
            <a:off x="576000" y="1556792"/>
            <a:ext cx="11496664" cy="4373505"/>
          </a:xfrm>
        </p:spPr>
        <p:txBody>
          <a:bodyPr/>
          <a:lstStyle/>
          <a:p>
            <a:r>
              <a:rPr lang="en-GB" sz="3200" dirty="0"/>
              <a:t>Education – develops your mind. Knowledge is something that is unique, personal and your own. </a:t>
            </a:r>
            <a:r>
              <a:rPr lang="en-GB" sz="3200" b="1" dirty="0"/>
              <a:t>No one can take it away from you! </a:t>
            </a:r>
          </a:p>
          <a:p>
            <a:r>
              <a:rPr lang="en-GB" sz="3200" dirty="0"/>
              <a:t>Social, fun, </a:t>
            </a:r>
            <a:r>
              <a:rPr lang="en-GB" sz="3200" b="1" dirty="0"/>
              <a:t>some of the best years of your life! </a:t>
            </a:r>
          </a:p>
          <a:p>
            <a:r>
              <a:rPr lang="en-GB" sz="3200" dirty="0"/>
              <a:t>Some of your best friends for life will be the very people you meet in your lecture halls, canteens, seminar rooms, conferences, library, sports teams </a:t>
            </a:r>
            <a:r>
              <a:rPr lang="en-GB" sz="3200" dirty="0" err="1"/>
              <a:t>etc</a:t>
            </a:r>
            <a:endParaRPr lang="en-GB" sz="3200" dirty="0"/>
          </a:p>
          <a:p>
            <a:r>
              <a:rPr lang="en-GB" sz="3200" dirty="0"/>
              <a:t>You may end up not pursuing a career in your degree area – but that’s ok! </a:t>
            </a:r>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spTree>
    <p:extLst>
      <p:ext uri="{BB962C8B-B14F-4D97-AF65-F5344CB8AC3E}">
        <p14:creationId xmlns:p14="http://schemas.microsoft.com/office/powerpoint/2010/main" val="95206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Footer Placeholder 3"/>
          <p:cNvSpPr>
            <a:spLocks noGrp="1"/>
          </p:cNvSpPr>
          <p:nvPr>
            <p:ph type="ftr" sz="quarter" idx="11"/>
          </p:nvPr>
        </p:nvSpPr>
        <p:spPr/>
        <p:txBody>
          <a:bodyPr/>
          <a:lstStyle/>
          <a:p>
            <a:r>
              <a:rPr lang="en-GB"/>
              <a:t>Goldsmiths, University of London | Editable title here</a:t>
            </a:r>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344" y="332656"/>
            <a:ext cx="540060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9976" y="260648"/>
            <a:ext cx="6048672"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9976" y="3284984"/>
            <a:ext cx="6048672"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5074"/>
      </p:ext>
    </p:extLst>
  </p:cSld>
  <p:clrMapOvr>
    <a:masterClrMapping/>
  </p:clrMapOvr>
</p:sld>
</file>

<file path=ppt/theme/theme1.xml><?xml version="1.0" encoding="utf-8"?>
<a:theme xmlns:a="http://schemas.openxmlformats.org/drawingml/2006/main" name="Goldsmiths Theme">
  <a:themeElements>
    <a:clrScheme name="Goldsmiths">
      <a:dk1>
        <a:srgbClr val="37424A"/>
      </a:dk1>
      <a:lt1>
        <a:sysClr val="window" lastClr="FFFFFF"/>
      </a:lt1>
      <a:dk2>
        <a:srgbClr val="37424A"/>
      </a:dk2>
      <a:lt2>
        <a:srgbClr val="FFFFFF"/>
      </a:lt2>
      <a:accent1>
        <a:srgbClr val="EC4371"/>
      </a:accent1>
      <a:accent2>
        <a:srgbClr val="FED100"/>
      </a:accent2>
      <a:accent3>
        <a:srgbClr val="37424A"/>
      </a:accent3>
      <a:accent4>
        <a:srgbClr val="EC4371"/>
      </a:accent4>
      <a:accent5>
        <a:srgbClr val="FED100"/>
      </a:accent5>
      <a:accent6>
        <a:srgbClr val="37424A"/>
      </a:accent6>
      <a:hlink>
        <a:srgbClr val="37424A"/>
      </a:hlink>
      <a:folHlink>
        <a:srgbClr val="37424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oldsmiths Theme">
  <a:themeElements>
    <a:clrScheme name="Goldsmiths">
      <a:dk1>
        <a:srgbClr val="37424A"/>
      </a:dk1>
      <a:lt1>
        <a:sysClr val="window" lastClr="FFFFFF"/>
      </a:lt1>
      <a:dk2>
        <a:srgbClr val="37424A"/>
      </a:dk2>
      <a:lt2>
        <a:srgbClr val="FFFFFF"/>
      </a:lt2>
      <a:accent1>
        <a:srgbClr val="EC4371"/>
      </a:accent1>
      <a:accent2>
        <a:srgbClr val="FED100"/>
      </a:accent2>
      <a:accent3>
        <a:srgbClr val="37424A"/>
      </a:accent3>
      <a:accent4>
        <a:srgbClr val="EC4371"/>
      </a:accent4>
      <a:accent5>
        <a:srgbClr val="FED100"/>
      </a:accent5>
      <a:accent6>
        <a:srgbClr val="37424A"/>
      </a:accent6>
      <a:hlink>
        <a:srgbClr val="37424A"/>
      </a:hlink>
      <a:folHlink>
        <a:srgbClr val="37424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Goldsmiths Theme">
  <a:themeElements>
    <a:clrScheme name="Goldsmiths">
      <a:dk1>
        <a:srgbClr val="37424A"/>
      </a:dk1>
      <a:lt1>
        <a:sysClr val="window" lastClr="FFFFFF"/>
      </a:lt1>
      <a:dk2>
        <a:srgbClr val="37424A"/>
      </a:dk2>
      <a:lt2>
        <a:srgbClr val="FFFFFF"/>
      </a:lt2>
      <a:accent1>
        <a:srgbClr val="EC4371"/>
      </a:accent1>
      <a:accent2>
        <a:srgbClr val="FED100"/>
      </a:accent2>
      <a:accent3>
        <a:srgbClr val="37424A"/>
      </a:accent3>
      <a:accent4>
        <a:srgbClr val="EC4371"/>
      </a:accent4>
      <a:accent5>
        <a:srgbClr val="FED100"/>
      </a:accent5>
      <a:accent6>
        <a:srgbClr val="37424A"/>
      </a:accent6>
      <a:hlink>
        <a:srgbClr val="37424A"/>
      </a:hlink>
      <a:folHlink>
        <a:srgbClr val="37424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Goldsmiths Theme">
  <a:themeElements>
    <a:clrScheme name="Goldsmiths">
      <a:dk1>
        <a:srgbClr val="37424A"/>
      </a:dk1>
      <a:lt1>
        <a:sysClr val="window" lastClr="FFFFFF"/>
      </a:lt1>
      <a:dk2>
        <a:srgbClr val="37424A"/>
      </a:dk2>
      <a:lt2>
        <a:srgbClr val="FFFFFF"/>
      </a:lt2>
      <a:accent1>
        <a:srgbClr val="EC4371"/>
      </a:accent1>
      <a:accent2>
        <a:srgbClr val="FED100"/>
      </a:accent2>
      <a:accent3>
        <a:srgbClr val="37424A"/>
      </a:accent3>
      <a:accent4>
        <a:srgbClr val="EC4371"/>
      </a:accent4>
      <a:accent5>
        <a:srgbClr val="FED100"/>
      </a:accent5>
      <a:accent6>
        <a:srgbClr val="37424A"/>
      </a:accent6>
      <a:hlink>
        <a:srgbClr val="37424A"/>
      </a:hlink>
      <a:folHlink>
        <a:srgbClr val="37424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Goldsmiths Theme">
  <a:themeElements>
    <a:clrScheme name="Goldsmiths">
      <a:dk1>
        <a:srgbClr val="37424A"/>
      </a:dk1>
      <a:lt1>
        <a:sysClr val="window" lastClr="FFFFFF"/>
      </a:lt1>
      <a:dk2>
        <a:srgbClr val="37424A"/>
      </a:dk2>
      <a:lt2>
        <a:srgbClr val="FFFFFF"/>
      </a:lt2>
      <a:accent1>
        <a:srgbClr val="EC4371"/>
      </a:accent1>
      <a:accent2>
        <a:srgbClr val="FED100"/>
      </a:accent2>
      <a:accent3>
        <a:srgbClr val="37424A"/>
      </a:accent3>
      <a:accent4>
        <a:srgbClr val="EC4371"/>
      </a:accent4>
      <a:accent5>
        <a:srgbClr val="FED100"/>
      </a:accent5>
      <a:accent6>
        <a:srgbClr val="37424A"/>
      </a:accent6>
      <a:hlink>
        <a:srgbClr val="37424A"/>
      </a:hlink>
      <a:folHlink>
        <a:srgbClr val="37424A"/>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1626</Words>
  <Application>Microsoft Macintosh PowerPoint</Application>
  <PresentationFormat>Widescreen</PresentationFormat>
  <Paragraphs>151</Paragraphs>
  <Slides>22</Slides>
  <Notes>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22</vt:i4>
      </vt:variant>
    </vt:vector>
  </HeadingPairs>
  <TitlesOfParts>
    <vt:vector size="33" baseType="lpstr">
      <vt:lpstr>.AppleSystemUIFont</vt:lpstr>
      <vt:lpstr>Arial</vt:lpstr>
      <vt:lpstr>Calibri</vt:lpstr>
      <vt:lpstr>Georgia</vt:lpstr>
      <vt:lpstr>Times</vt:lpstr>
      <vt:lpstr>Wingdings 3</vt:lpstr>
      <vt:lpstr>Goldsmiths Theme</vt:lpstr>
      <vt:lpstr>1_Goldsmiths Theme</vt:lpstr>
      <vt:lpstr>2_Goldsmiths Theme</vt:lpstr>
      <vt:lpstr>6_Goldsmiths Theme</vt:lpstr>
      <vt:lpstr>8_Goldsmiths Theme</vt:lpstr>
      <vt:lpstr>     </vt:lpstr>
      <vt:lpstr>Structure of today’s talk</vt:lpstr>
      <vt:lpstr>About me</vt:lpstr>
      <vt:lpstr>PowerPoint Presentation</vt:lpstr>
      <vt:lpstr>My own experience of university</vt:lpstr>
      <vt:lpstr>What is the purpose of university? </vt:lpstr>
      <vt:lpstr>Purpose of university</vt:lpstr>
      <vt:lpstr>Significance of university </vt:lpstr>
      <vt:lpstr>PowerPoint Presentation</vt:lpstr>
      <vt:lpstr>What can you expect?</vt:lpstr>
      <vt:lpstr>Read….</vt:lpstr>
      <vt:lpstr>PowerPoint Presentation</vt:lpstr>
      <vt:lpstr>PowerPoint Presentation</vt:lpstr>
      <vt:lpstr>Theory to help us understand and navigate the world…. </vt:lpstr>
      <vt:lpstr>As a mature student, is university for me? </vt:lpstr>
      <vt:lpstr>So you decide that you want to go university, what next? </vt:lpstr>
      <vt:lpstr>What is a personal statement for?</vt:lpstr>
      <vt:lpstr>Career paths</vt:lpstr>
      <vt:lpstr>PowerPoint Presentation</vt:lpstr>
      <vt:lpstr>The impact that our students have on us – we learn humanity from each other! </vt:lpstr>
      <vt:lpstr>          Good luck.  All the best.     E: a.hoque@gold.ac.uk  Twitter: @BrIslam2015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header goes here</dc:title>
  <dc:creator>TEST</dc:creator>
  <cp:lastModifiedBy>Aminul Hoque</cp:lastModifiedBy>
  <cp:revision>32</cp:revision>
  <dcterms:modified xsi:type="dcterms:W3CDTF">2024-06-14T11:11:34Z</dcterms:modified>
</cp:coreProperties>
</file>