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86" r:id="rId1"/>
  </p:sldMasterIdLst>
  <p:notesMasterIdLst>
    <p:notesMasterId r:id="rId55"/>
  </p:notesMasterIdLst>
  <p:sldIdLst>
    <p:sldId id="256" r:id="rId2"/>
    <p:sldId id="334" r:id="rId3"/>
    <p:sldId id="435" r:id="rId4"/>
    <p:sldId id="382" r:id="rId5"/>
    <p:sldId id="438" r:id="rId6"/>
    <p:sldId id="439" r:id="rId7"/>
    <p:sldId id="437" r:id="rId8"/>
    <p:sldId id="379" r:id="rId9"/>
    <p:sldId id="440" r:id="rId10"/>
    <p:sldId id="441" r:id="rId11"/>
    <p:sldId id="322" r:id="rId12"/>
    <p:sldId id="315" r:id="rId13"/>
    <p:sldId id="442" r:id="rId14"/>
    <p:sldId id="443" r:id="rId15"/>
    <p:sldId id="394" r:id="rId16"/>
    <p:sldId id="418" r:id="rId17"/>
    <p:sldId id="395" r:id="rId18"/>
    <p:sldId id="444" r:id="rId19"/>
    <p:sldId id="546" r:id="rId20"/>
    <p:sldId id="424" r:id="rId21"/>
    <p:sldId id="425" r:id="rId22"/>
    <p:sldId id="430" r:id="rId23"/>
    <p:sldId id="406" r:id="rId24"/>
    <p:sldId id="431" r:id="rId25"/>
    <p:sldId id="411" r:id="rId26"/>
    <p:sldId id="412" r:id="rId27"/>
    <p:sldId id="410" r:id="rId28"/>
    <p:sldId id="414" r:id="rId29"/>
    <p:sldId id="415" r:id="rId30"/>
    <p:sldId id="432" r:id="rId31"/>
    <p:sldId id="419" r:id="rId32"/>
    <p:sldId id="446" r:id="rId33"/>
    <p:sldId id="548" r:id="rId34"/>
    <p:sldId id="551" r:id="rId35"/>
    <p:sldId id="550" r:id="rId36"/>
    <p:sldId id="553" r:id="rId37"/>
    <p:sldId id="554" r:id="rId38"/>
    <p:sldId id="555" r:id="rId39"/>
    <p:sldId id="420" r:id="rId40"/>
    <p:sldId id="556" r:id="rId41"/>
    <p:sldId id="557" r:id="rId42"/>
    <p:sldId id="559" r:id="rId43"/>
    <p:sldId id="455" r:id="rId44"/>
    <p:sldId id="370" r:id="rId45"/>
    <p:sldId id="560" r:id="rId46"/>
    <p:sldId id="564" r:id="rId47"/>
    <p:sldId id="524" r:id="rId48"/>
    <p:sldId id="561" r:id="rId49"/>
    <p:sldId id="448" r:id="rId50"/>
    <p:sldId id="545" r:id="rId51"/>
    <p:sldId id="563" r:id="rId52"/>
    <p:sldId id="547" r:id="rId53"/>
    <p:sldId id="399" r:id="rId5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2"/>
    <p:restoredTop sz="94562"/>
  </p:normalViewPr>
  <p:slideViewPr>
    <p:cSldViewPr snapToGrid="0" snapToObjects="1">
      <p:cViewPr varScale="1">
        <p:scale>
          <a:sx n="108" d="100"/>
          <a:sy n="108" d="100"/>
        </p:scale>
        <p:origin x="21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7T13:16:26.81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13359 341,'-71'0,"0"0,0 0,-6-1,-1-1,-4-1,-14-1,-4-1,0-1,6-1,1-1,-1-2,0-2,-1-2,0-1,21 4,0 0,-1 0,0-1,-1-1,0 0,-1 1,2-1,-23-3,1 0,2 1,12 3,3 2,2-1,10 2,2-1,1 2,-29-2,1 1,4 1,3 1,6 1,3 2,10 1,4 2,-24 1,28 0,19 0,1 0,-21 0,-27 3,37-1,-3 1,-4 0,-1 1,3-1,-1 0,-3-1,0 0,-3 0,-1 1,-2 0,-1 0,1 2,0 0,2 2,1-1,0 1,1 0,2 0,0 0,3-1,1-1,-39 4,20-2,26-4,11-1,24-1,1 1,-17 10,-23 3,3-2,-6-1,-9 2,-4 0,-4 0,0-1,3-1,3-2,11-3,4-1,-21 0,27-6,19 0,7 0,2 0,0 0,-3 0,-3 0,3 0,4 1,-5 10,-39-6,8 0,-6 0,-15-5,-6-2,-17 0,-4-3,30 0,1-1,-2-1,-2-2,-1-1,0-1,-3-2,0 0,1-2,6 1,1-1,2 0,-25-7,5 2,10 3,4 1,16 4,4 3,-32-1,16 7,14 3,5 0,7 0,0 0,-4 0,-2 0,-7 0,-3 0,2 0,6 0,12 0,4 0,-12 0,-30 0,20 2,-5 1,-8 3,-1 1,-1 2,2 2,11 0,4 0,-16 6,29-7,23-8,10-2,-13 4,-3-2,-14 3,5-2,3 0,0-1,2-1,-2-1,-1 0,-3 0,-5 0,-6 0,-28 0,26 0,-4 2,-13 1,-3 2,-10 3,-1 1,2 2,0 0,6-1,2-1,13-2,5-3,-20 1,35 1,13 7,10 6,1 5,-8-11,-24-3,-26-10,19-2,-4-1,-12-4,-4-3,-7-5,-4-3,-9-2,-2-2,-2-1,0 0,3 2,1 1,6 1,2 1,8 1,1 1,8 2,1 1,8 1,2 2,-35-3,21 5,19 6,7 2,1 0,-7 0,-4 0,-2 0,6 0,13 0,12 0,10 0,-2 3,-1 4,-6 4,1 1,1-2,8 1,6 1,5 5,4 1,13 2,40 6,-28-14,22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7T13:16:33.1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13122 86,'-98'-3,"0"0,28 2,-5 0,-3-1,-3 1,0 0,-4 0,-2 0,-1 0,-1 0,-5 0,0 0,-2 1,0-1,-1 1,-2-1,-1 1,0 0,-1 1,2-1,0 0,1 0,0 0,1 0,-1 0,2 0,0 0,0 0,0 0,1 0,3-1,0 1,0-1,2 0,2 0,-12 0,2-1,2 0,1-1,8 0,1 0,1-1,2 0,-19-1,3-1,2 1,7 0,3 1,2 0,9 1,1 0,3 1,-21 0,2 1,9 1,2 0,9 0,5 0,10 0,3 0,-31 0,24 0,-2 0,-16 0,23 0,-5 0,-12 0,-3 0,-7 0,-2 0,-1 0,0 0,5 0,1 0,0 0,2 0,5 0,3 0,5 0,3 0,-37 0,35 0,25 0,18 0,11 0,-39 0,-10 1,-12 1,3-1,-5 1,-3-1,-13 1,-3 0,-1-1,-2 1,-2-1,-2 0,21 0,-2-1,0 0,1 0,0 1,1-1,0 0,0-1,1 1,-1 0,2 0,1 0,-15-1,1 0,6-1,-15 1,6-1,13 0,4 0,11 1,4 0,8 1,1 0,-34 0,15 0,10 0,4 0,5 0,2 0,5 0,22 0,-8 0,5 2,-11 2,-6 2,-11-1,-3-3,-19 2,26-2,-5 0,-13 2,-4 0,-12 0,-3 0,-7 0,-2 0,-2 1,1 1,8-2,1 1,3 0,2 1,9-1,2 1,9-2,2 1,-36 3,29-4,26-1,18-2,8-5,-2-3,-5-5,-10-5,-10 3,-7 0,-4 5,-1 3,0-2,2 0,4-1,11 2,13 2,8 3,0 1,-4 1,-16 0,-12 0,-15 0,-7 0,4 3,6-1,15 1,15 0,15-2,39 27,-17-19,23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07T13:16:40.17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9934 122,'-74'0,"1"0,0 0,-3 0,-5 0,-3 0,-3 0,1 0,-4 0,-2 0,-1 0,0 0,-4 0,0 0,-1 0,0 0,0 0,1 0,1 0,-1 0,1 0,-1 0,-1 0,-1 0,1 0,-1 0,-1 0,15 0,-1 0,-1 0,0 0,1 0,-1 0,0 0,-1 0,0 0,1 0,0 0,2 0,-11 0,1 0,1 0,3 0,2 0,-4 0,2 0,3 0,3 0,-12 0,5 0,4 0,-16 0,8 0,23 0,6 0,-21 0,25 0,4 5,4 4,2 4,26-4,-7-1,-2-3,-27 3,-23 2,-5-2,13-4,35-1,18-1,25 2,-40 4,-55-5,21 1,-8-1,13-2,-3-2,-3 1,-6-1,-1-1,-2-2,-6-1,0-1,-2-2,-6-3,-1-2,1 0,3-2,1 0,2-1,4 0,2 1,2 0,8 3,3 0,2 1,-15 0,5 1,17 4,5 0,-15 2,35 3,18 1,10 0,-11 0,-2 0,-13 0,6 0,6 2,8 1,5 0,-12-1,-13-2,-13 0,-5 0,7 0,22 0,4 0,16 0,-22 4,-8-1,-26 7,-6-1,2 0,9-3,18-3,11-1,-2 2,-9 4,-13 2,-8 1,2-2,8-1,2 0,3-3,4 0,-2-2,5-3,1 0,3 0,7 0,9 0,7 0,-14 0,2 0,-12 0,5 0,2 0,5 0,0 0,5 0,3 0,67-4,-43 3,51-3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0CC47A-8043-96B1-DCEF-645B8B86E4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8BCA4-B2C3-9F26-971B-E65566436D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CF880-DF9A-7342-AFD8-5E2350095A63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FA68E6A-E2E4-3631-2CB3-A6E6161882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9CC6244-DF89-0856-5378-F714FBC65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A847F-1666-D863-E5C2-396308E719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A57DA-B63E-3972-6489-6D9A76611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34A8D6-EBB1-7940-908F-39473138429B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D5636324-E10A-8774-1847-CCB8CE7CA7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A9DF8E03-304C-A314-D7ED-C89DB37DC4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TALK BASED ON A BOOK I</a:t>
            </a:r>
            <a:r>
              <a:rPr lang="en-US" altLang="en-US">
                <a:ea typeface="ＭＳ Ｐゴシック" panose="020B0600070205080204" pitchFamily="34" charset="-128"/>
              </a:rPr>
              <a:t>’</a:t>
            </a:r>
            <a:r>
              <a:rPr lang="en-US" altLang="en-GR">
                <a:ea typeface="ＭＳ Ｐゴシック" panose="020B0600070205080204" pitchFamily="34" charset="-128"/>
              </a:rPr>
              <a:t>M WRITING + SHORT COURSE (general public).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LOOKS TO THE 1960s TO EXPLAIN OUR DIVISIONS OVER RACE/GENDER/SEXUALITY TODAY (ID POLITICS)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BOOK + COURSE COME OUT MY RESEARCH INTO THE 1960s LITERARY COUNTERCULTURE (THE BEAT GENERATION, ROCK N ROLL, VIETNAM PROTESTS, HIPPIE COMMUNES).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THE WAY THAT THOSE CULTURAL MOVEMENTS REFLECTED AND AFFECTED THE WORLD AROUND THEM.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THE WORLD THAT CAME AFTER THEM – OUR IDEAS ABOUT PROGRESS. </a:t>
            </a:r>
          </a:p>
          <a:p>
            <a:pPr marL="171450" indent="-171450">
              <a:buFontTx/>
              <a:buChar char="-"/>
            </a:pPr>
            <a:r>
              <a:rPr lang="en-US" altLang="en-GR">
                <a:ea typeface="ＭＳ Ｐゴシック" panose="020B0600070205080204" pitchFamily="34" charset="-128"/>
              </a:rPr>
              <a:t>THE WAY THEY SHAPED OUR STRANGELY AND NEWLY DIVIDED AGE.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E2548AD8-4129-6B5A-57D6-92232CC0AA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BF5FBF-6737-1044-AE9E-445940318B61}" type="slidenum">
              <a:rPr lang="en-US" altLang="en-GR"/>
              <a:pPr>
                <a:spcBef>
                  <a:spcPct val="0"/>
                </a:spcBef>
              </a:pPr>
              <a:t>1</a:t>
            </a:fld>
            <a:endParaRPr lang="en-US" altLang="en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4B49AB-AB04-A32C-C534-BDA6069336D9}"/>
              </a:ext>
            </a:extLst>
          </p:cNvPr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B4ECF-2AE2-80E7-FF06-B8DBCA8C8DAA}"/>
              </a:ext>
            </a:extLst>
          </p:cNvPr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11B78FF-099D-B6E7-00FC-37525268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A3C9A0-835C-FD4A-A32C-938C527BCC2E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DA5E08A-D44C-4A3D-F273-09D029AF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CE56AD-C2CF-F74F-546E-7A63E437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0F6F187-B86F-2343-8D62-171B76292345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22186370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9B05D-10E9-F044-7DB7-944C94D15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88191-295B-0C43-98DB-2618F6CC864E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BD578-56D1-2AE0-2907-641C32F7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0FF0B-BB00-5968-C091-7F83BDA0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A339B-58CB-FA48-BE2D-6E5AE4A363CC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8941146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177A2-8EEC-3D46-4803-B00E72FC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F8ECB-AAB4-D548-9634-FD5328A79669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10FE7-9009-6260-B366-7281638F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4C28F-4563-DC68-7F3B-A46DCC0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9333B-862E-8040-B4C3-69F19BEA2B73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1771184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8A07A-0657-6522-0184-A6B6D498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A323F-A679-174B-B184-2C27933F457A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A12D-9019-090F-B27C-23C63190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D278E-447F-DE28-A7F0-A54891DC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E66D9-A685-FF4A-97FC-A7D5F33350B7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40650649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BAD18-51A5-8D34-98C2-5FECEF34E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F4065-E3F7-0A4C-8ADD-BDA3B6FD7E95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D43A0-A205-66EF-3EE5-9490C090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18ED1-A8D6-4BC0-F18F-D5C5A1CE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EA6AE-04F9-5D4A-BA9B-D42DAF61A531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4309765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357945-EE99-0386-086E-3033566C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5F804-2F51-2340-89EE-D8996C72C906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B7981F-139E-711C-1026-EF0D8357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42B652-E947-750A-3814-058101AA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DF83E-9BEA-D048-8F3E-03BBE96DDE7D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06797481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6D1619-F2CA-DC66-C01F-855CA5C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1347A-A3D2-344E-B04A-76C32F11CB32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A44483-3095-4117-5636-B57910A6E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E0F772-6230-DBD2-D61D-47A323B0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DDF3-ED13-6840-86EB-1AFAE2C21432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1655308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C4088A-3DD7-3739-D6D7-86426A6A5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CFEED-BB71-4E49-9A71-EA1338BD6EB4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746C5B4-E45F-864B-F019-4453B9B2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0A9269-CDCB-20BA-D671-60B9FF99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8EDA-9C4D-2A42-93F1-F72739164C54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924065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B924819-06A4-3CEC-1C9D-9E064631E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26E7-2B47-D945-A3F1-EA33CC756ACC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832A5F-B555-2233-1F6E-4E2AB394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F6FFC3-F0D5-17E1-DB35-7EA69664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0764-0F08-134A-84DE-5CA4DC5CCCC8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302844423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4ACFC99-D440-D818-BE18-864E017A4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29E4-A5BA-1A45-B769-941AE03CDEA0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FD600-7589-7AEF-474A-373B62690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3909-4CBF-F933-A8BF-6F8D2307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A236-6D83-174B-9222-CC1CA029A96D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089705529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1EEAD-8B11-8313-33A7-97ACD5C9CB74}"/>
              </a:ext>
            </a:extLst>
          </p:cNvPr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82F0B-263B-0FB5-530E-9B3D7E353A97}"/>
              </a:ext>
            </a:extLst>
          </p:cNvPr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61BC281-4B16-A4FB-7AE5-7FD30BB9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93E8E7-9E63-D641-B184-90B40D7CDBED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0382DC0-B73A-C125-9C0A-33F38D0D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A58BC1C-37AF-2E13-D7EE-CD7B6EFB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A273438-DB97-6343-87AE-56921E301F33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408415826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E41C1-4E41-FC4B-8C3C-471914565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C427A9-6015-4E96-D5E1-4E65F314A5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R"/>
              <a:t>Click to edit Master text styles</a:t>
            </a:r>
          </a:p>
          <a:p>
            <a:pPr lvl="1"/>
            <a:r>
              <a:rPr lang="en-GB" altLang="en-GR"/>
              <a:t>Second level</a:t>
            </a:r>
          </a:p>
          <a:p>
            <a:pPr lvl="2"/>
            <a:r>
              <a:rPr lang="en-GB" altLang="en-GR"/>
              <a:t>Third level</a:t>
            </a:r>
          </a:p>
          <a:p>
            <a:pPr lvl="3"/>
            <a:r>
              <a:rPr lang="en-GB" altLang="en-GR"/>
              <a:t>Fourth level</a:t>
            </a:r>
          </a:p>
          <a:p>
            <a:pPr lvl="4"/>
            <a:r>
              <a:rPr lang="en-GB" altLang="en-GR"/>
              <a:t>Fifth level</a:t>
            </a:r>
            <a:endParaRPr lang="en-US" alt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59118-553B-9278-15D6-43C0A8295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fld id="{2C959302-A821-5646-93AC-FBC819EA1B96}" type="datetimeFigureOut">
              <a:rPr lang="en-US" altLang="en-GR"/>
              <a:pPr>
                <a:defRPr/>
              </a:pPr>
              <a:t>6/8/23</a:t>
            </a:fld>
            <a:endParaRPr lang="en-US" alt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48C8A-9F6B-6DAD-2D4F-D04DC45CA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F06C8-72ED-A106-86D9-D1E11272D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 b="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D6C1185-DA7E-3C40-A1E2-E2E6F0512896}" type="slidenum">
              <a:rPr lang="en-US" altLang="en-GR"/>
              <a:pPr>
                <a:defRPr/>
              </a:pPr>
              <a:t>‹#›</a:t>
            </a:fld>
            <a:endParaRPr lang="en-US" altLang="en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9A863F-B97B-1191-35DF-D438D0DAF29C}"/>
              </a:ext>
            </a:extLst>
          </p:cNvPr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FABE0-DDC4-F14F-644C-A1B972C85FFC}"/>
              </a:ext>
            </a:extLst>
          </p:cNvPr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9" r:id="rId9"/>
    <p:sldLayoutId id="2147484876" r:id="rId10"/>
    <p:sldLayoutId id="214748487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anose="020B0604020202020204" pitchFamily="34" charset="0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nancywhittier.files.wordpress.com/2018/02/identity-politics-consciousness-raising-and-visibility-politics-oxford-handbook-postprint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B26B-77E5-2ED8-7E3B-CD50F677F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4775"/>
            <a:ext cx="9009063" cy="191452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br>
              <a:rPr lang="en-US" altLang="en-GR" sz="3600" cap="none" dirty="0">
                <a:latin typeface="Century" panose="02040604050505020304" pitchFamily="18" charset="0"/>
                <a:ea typeface="Osaka" charset="-128"/>
              </a:rPr>
            </a:br>
            <a:r>
              <a:rPr lang="en-US" altLang="en-GR" sz="3200" cap="none" dirty="0">
                <a:solidFill>
                  <a:srgbClr val="D1282E"/>
                </a:solidFill>
                <a:ea typeface="Osaka" charset="-128"/>
              </a:rPr>
              <a:t>UNDERSTANDING THE CULTURE WARS: HOW THE 60S </a:t>
            </a:r>
            <a:r>
              <a:rPr lang="en-US" altLang="en-GR" sz="3200" cap="none">
                <a:solidFill>
                  <a:srgbClr val="D1282E"/>
                </a:solidFill>
                <a:ea typeface="Osaka" charset="-128"/>
              </a:rPr>
              <a:t>EXPLAIN OUR </a:t>
            </a:r>
            <a:r>
              <a:rPr lang="en-US" altLang="en-GR" sz="3200" cap="none" dirty="0">
                <a:solidFill>
                  <a:srgbClr val="D1282E"/>
                </a:solidFill>
                <a:ea typeface="Osaka" charset="-128"/>
              </a:rPr>
              <a:t>DIVIDED AGE</a:t>
            </a:r>
            <a:br>
              <a:rPr lang="en-US" altLang="en-GR" sz="3200" u="sng" cap="none" dirty="0">
                <a:ea typeface="Osaka" charset="-128"/>
              </a:rPr>
            </a:br>
            <a:r>
              <a:rPr lang="en-US" altLang="en-GR" sz="3200" cap="none" dirty="0">
                <a:ea typeface="Osaka" charset="-128"/>
              </a:rPr>
              <a:t>       </a:t>
            </a:r>
            <a:br>
              <a:rPr lang="en-US" altLang="en-GR" sz="2800" cap="none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en-US" altLang="en-GR" sz="2800" cap="none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8" name="TextBox 4">
            <a:extLst>
              <a:ext uri="{FF2B5EF4-FFF2-40B4-BE49-F238E27FC236}">
                <a16:creationId xmlns:a16="http://schemas.microsoft.com/office/drawing/2014/main" id="{E86792EB-CC3A-1350-B943-4ED7436A4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6151563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/>
              <a:t>Dr. Guy Stevenson </a:t>
            </a:r>
          </a:p>
        </p:txBody>
      </p:sp>
      <p:pic>
        <p:nvPicPr>
          <p:cNvPr id="14339" name="Picture 2" descr="Screen Shot 2020-12-26 at 11.17.21 AM.png">
            <a:extLst>
              <a:ext uri="{FF2B5EF4-FFF2-40B4-BE49-F238E27FC236}">
                <a16:creationId xmlns:a16="http://schemas.microsoft.com/office/drawing/2014/main" id="{9CA69C7E-410A-4DB8-8230-1D1AE74F5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019300"/>
            <a:ext cx="867727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5342-AB20-5484-A112-E43F2D8E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>
                <a:latin typeface="+mn-lt"/>
              </a:rPr>
              <a:t>My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DCD6D-E663-B7BB-AFC2-EF104CE32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9827"/>
            <a:ext cx="7620000" cy="4373563"/>
          </a:xfrm>
        </p:spPr>
        <p:txBody>
          <a:bodyPr/>
          <a:lstStyle/>
          <a:p>
            <a:pPr marL="457200"/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/>
            <a:r>
              <a:rPr lang="en-GR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–  How have we got here? How have we ended up in a place where rancour around race, gender and sexuality permeates everything? </a:t>
            </a:r>
            <a:endParaRPr lang="en-GR" b="0" dirty="0">
              <a:solidFill>
                <a:srgbClr val="000000"/>
              </a:solidFill>
              <a:latin typeface="Palatino Linotype" panose="02040502050505030304" pitchFamily="18" charset="0"/>
              <a:ea typeface="Palatino" pitchFamily="2" charset="77"/>
              <a:cs typeface="Calibri" panose="020F0502020204030204" pitchFamily="34" charset="0"/>
            </a:endParaRPr>
          </a:p>
          <a:p>
            <a:pPr marL="0" lvl="0" indent="0"/>
            <a:r>
              <a:rPr lang="en-GR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– How have we gone from Trump’s populist nationalist revolt against ‘wokeness’ to ugly battles between feminists and Trans activists?</a:t>
            </a:r>
          </a:p>
          <a:p>
            <a:pPr marL="0" lvl="0" indent="0"/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– </a:t>
            </a:r>
            <a:r>
              <a:rPr lang="en-GR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To a </a:t>
            </a:r>
            <a:r>
              <a:rPr lang="en-GB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Palatino" pitchFamily="2" charset="77"/>
                <a:cs typeface="Calibri" panose="020F0502020204030204" pitchFamily="34" charset="0"/>
              </a:rPr>
              <a:t>black, liberal rapper joining forces with a racist crypto-fascist?</a:t>
            </a:r>
            <a:endParaRPr lang="en-GR" b="0" dirty="0">
              <a:effectLst/>
              <a:latin typeface="Palatino Linotype" panose="02040502050505030304" pitchFamily="18" charset="0"/>
              <a:ea typeface="Palatino" pitchFamily="2" charset="77"/>
              <a:cs typeface="Segoe UI" panose="020B0502040204020203" pitchFamily="34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1570187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0306C-B328-C946-4C96-D2EA8D4B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1" y="37897"/>
            <a:ext cx="9144000" cy="10937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  <a:sym typeface="Wingdings"/>
              </a:rPr>
              <a:t>Civil rights  black power </a:t>
            </a:r>
            <a:r>
              <a:rPr lang="en-US" dirty="0">
                <a:latin typeface="+mn-lt"/>
                <a:ea typeface="+mj-ea"/>
                <a:cs typeface="+mj-cs"/>
                <a:sym typeface="Wingdings" pitchFamily="2" charset="2"/>
              </a:rPr>
              <a:t> </a:t>
            </a:r>
            <a:r>
              <a:rPr lang="en-US" dirty="0">
                <a:latin typeface="+mn-lt"/>
                <a:ea typeface="+mj-ea"/>
                <a:cs typeface="+mj-cs"/>
                <a:sym typeface="Wingdings"/>
              </a:rPr>
              <a:t> black lives matter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  <p:pic>
        <p:nvPicPr>
          <p:cNvPr id="28674" name="Content Placeholder 3" descr="Screen Shot 2020-12-26 at 11.25.12 AM.png">
            <a:extLst>
              <a:ext uri="{FF2B5EF4-FFF2-40B4-BE49-F238E27FC236}">
                <a16:creationId xmlns:a16="http://schemas.microsoft.com/office/drawing/2014/main" id="{D47D3B6C-9A4F-AD43-0D16-79C00DC74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r="2019"/>
          <a:stretch>
            <a:fillRect/>
          </a:stretch>
        </p:blipFill>
        <p:spPr>
          <a:xfrm>
            <a:off x="192431" y="1093788"/>
            <a:ext cx="8759137" cy="5179421"/>
          </a:xfr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tefulDea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r="10432"/>
          <a:stretch>
            <a:fillRect/>
          </a:stretch>
        </p:blipFill>
        <p:spPr>
          <a:xfrm>
            <a:off x="457200" y="377825"/>
            <a:ext cx="8054975" cy="6107113"/>
          </a:xfrm>
        </p:spPr>
      </p:pic>
    </p:spTree>
    <p:extLst>
      <p:ext uri="{BB962C8B-B14F-4D97-AF65-F5344CB8AC3E}">
        <p14:creationId xmlns:p14="http://schemas.microsoft.com/office/powerpoint/2010/main" val="30277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3709-742D-0D33-A428-42EF7061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>
                <a:latin typeface="+mn-lt"/>
              </a:rPr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B830A-56D0-259D-BDB1-45B63AA1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GR" sz="180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fontAlgn="base">
              <a:buAutoNum type="arabicPeriod"/>
            </a:pPr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SPIRITUAL ELITISM </a:t>
            </a:r>
          </a:p>
          <a:p>
            <a:pPr fontAlgn="base">
              <a:buAutoNum type="arabicPeriod"/>
            </a:pPr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WORDS AS VIOLENCE </a:t>
            </a:r>
          </a:p>
          <a:p>
            <a:pPr fontAlgn="base">
              <a:buAutoNum type="arabicPeriod"/>
            </a:pPr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EXPANDING BIGOTRY</a:t>
            </a:r>
          </a:p>
          <a:p>
            <a:pPr fontAlgn="base">
              <a:buAutoNum type="arabicPeriod"/>
            </a:pPr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COMPASSIONATE DOUBLE STANDARD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94823863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B5FF-E490-63A7-4C00-6B956E21A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86CC6-FB97-DED5-87F7-25D882ADB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 b="0" dirty="0">
              <a:latin typeface="Palatino Linotype" panose="02040502050505030304" pitchFamily="18" charset="0"/>
            </a:endParaRPr>
          </a:p>
          <a:p>
            <a:r>
              <a:rPr lang="en-GR" b="0" dirty="0">
                <a:latin typeface="Palatino Linotype" panose="02040502050505030304" pitchFamily="18" charset="0"/>
              </a:rPr>
              <a:t>1. SPIRITUAL ELITISM (THE COUNTERCULTURE)</a:t>
            </a:r>
          </a:p>
        </p:txBody>
      </p:sp>
    </p:spTree>
    <p:extLst>
      <p:ext uri="{BB962C8B-B14F-4D97-AF65-F5344CB8AC3E}">
        <p14:creationId xmlns:p14="http://schemas.microsoft.com/office/powerpoint/2010/main" val="150565533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3" descr="Screen Shot 2021-04-26 at 7.35.44 PM.png">
            <a:extLst>
              <a:ext uri="{FF2B5EF4-FFF2-40B4-BE49-F238E27FC236}">
                <a16:creationId xmlns:a16="http://schemas.microsoft.com/office/drawing/2014/main" id="{67C39270-1BDF-7C9B-F373-9E45EBA253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1469"/>
          <a:stretch>
            <a:fillRect/>
          </a:stretch>
        </p:blipFill>
        <p:spPr>
          <a:xfrm>
            <a:off x="457200" y="552450"/>
            <a:ext cx="8193088" cy="5886450"/>
          </a:xfrm>
        </p:spPr>
      </p:pic>
      <p:sp>
        <p:nvSpPr>
          <p:cNvPr id="31746" name="TextBox 1">
            <a:extLst>
              <a:ext uri="{FF2B5EF4-FFF2-40B4-BE49-F238E27FC236}">
                <a16:creationId xmlns:a16="http://schemas.microsoft.com/office/drawing/2014/main" id="{868CC1E2-006E-1587-1111-4B1649495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44450"/>
            <a:ext cx="711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2800" b="0"/>
              <a:t>RACE</a:t>
            </a:r>
            <a:r>
              <a:rPr lang="en-US" altLang="en-GR" sz="1800" b="0"/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FCF46-FFC4-E44F-9857-8B76F624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85800"/>
            <a:ext cx="5791200" cy="1371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GENDER</a:t>
            </a:r>
          </a:p>
        </p:txBody>
      </p:sp>
      <p:pic>
        <p:nvPicPr>
          <p:cNvPr id="32770" name="Content Placeholder 3" descr="Screen Shot 2021-12-06 at 2.30.24 PM.png">
            <a:extLst>
              <a:ext uri="{FF2B5EF4-FFF2-40B4-BE49-F238E27FC236}">
                <a16:creationId xmlns:a16="http://schemas.microsoft.com/office/drawing/2014/main" id="{A644698E-FDB7-08D5-31B1-8B4513A08B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2" r="-5142"/>
          <a:stretch>
            <a:fillRect/>
          </a:stretch>
        </p:blipFill>
        <p:spPr>
          <a:xfrm>
            <a:off x="-303213" y="685800"/>
            <a:ext cx="9551988" cy="5768975"/>
          </a:xfr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4" descr="Demonstrations and protests against the Vietnam War (4).jpg">
            <a:extLst>
              <a:ext uri="{FF2B5EF4-FFF2-40B4-BE49-F238E27FC236}">
                <a16:creationId xmlns:a16="http://schemas.microsoft.com/office/drawing/2014/main" id="{D6F0BAE5-6493-81D7-5E6D-FEC1ED2D2F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16864"/>
          <a:stretch>
            <a:fillRect/>
          </a:stretch>
        </p:blipFill>
        <p:spPr>
          <a:xfrm>
            <a:off x="134938" y="596900"/>
            <a:ext cx="8202612" cy="6113463"/>
          </a:xfrm>
        </p:spPr>
      </p:pic>
      <p:sp>
        <p:nvSpPr>
          <p:cNvPr id="33794" name="TextBox 1">
            <a:extLst>
              <a:ext uri="{FF2B5EF4-FFF2-40B4-BE49-F238E27FC236}">
                <a16:creationId xmlns:a16="http://schemas.microsoft.com/office/drawing/2014/main" id="{134C9DC7-BA74-1A52-B750-306BEC05C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74613"/>
            <a:ext cx="6234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2800" b="0"/>
              <a:t>WAR + IMPERIALISM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9F949-F394-39F8-56B1-296CFA74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536592-8268-3C74-E369-07E1499B3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7" y="314210"/>
            <a:ext cx="8691325" cy="4822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1B50A-2DB9-F440-C616-25024848E3D8}"/>
              </a:ext>
            </a:extLst>
          </p:cNvPr>
          <p:cNvSpPr txBox="1"/>
          <p:nvPr/>
        </p:nvSpPr>
        <p:spPr>
          <a:xfrm>
            <a:off x="148857" y="5397176"/>
            <a:ext cx="852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latin typeface="Palatino Linotype" panose="02040502050505030304" pitchFamily="18" charset="0"/>
              </a:rPr>
              <a:t>LYNDON B JOHNSON SIGNING THE CIVIL RIGHTS ACT 1964 </a:t>
            </a:r>
            <a:r>
              <a:rPr lang="en-GR" dirty="0">
                <a:solidFill>
                  <a:schemeClr val="tx2"/>
                </a:solidFill>
                <a:latin typeface="Palatino Linotype" panose="02040502050505030304" pitchFamily="18" charset="0"/>
              </a:rPr>
              <a:t>(ending segregation) </a:t>
            </a:r>
            <a:r>
              <a:rPr lang="en-GR" dirty="0">
                <a:latin typeface="Palatino Linotype" panose="02040502050505030304" pitchFamily="18" charset="0"/>
              </a:rPr>
              <a:t>; FOLLOWED BY THE VOTING RIGHTS ACT 1965 </a:t>
            </a:r>
            <a:r>
              <a:rPr lang="en-GR" dirty="0">
                <a:solidFill>
                  <a:schemeClr val="tx2"/>
                </a:solidFill>
                <a:latin typeface="Palatino Linotype" panose="02040502050505030304" pitchFamily="18" charset="0"/>
              </a:rPr>
              <a:t>(ending race-related impediments to voting)</a:t>
            </a:r>
            <a:endParaRPr lang="en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92596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4D6CA-EBFA-9300-180D-C66564BA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715E4-DDD3-C61C-0C64-6447465FC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buFont typeface="Times New Roman" panose="02020603050405020304" pitchFamily="18" charset="0"/>
              <a:buChar char="–"/>
            </a:pP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But they also saw the birth of a new kind of elitism.  </a:t>
            </a:r>
            <a:endParaRPr lang="en-GR" sz="1800" b="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fontAlgn="base">
              <a:buFont typeface="Times New Roman" panose="02020603050405020304" pitchFamily="18" charset="0"/>
              <a:buChar char="–"/>
            </a:pP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To do with who was authentic and who wasn’t. </a:t>
            </a:r>
            <a:endParaRPr lang="en-GR" sz="1800" b="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lvl="0" indent="-342900" fontAlgn="base">
              <a:buFont typeface="Times New Roman" panose="02020603050405020304" pitchFamily="18" charset="0"/>
              <a:buChar char="–"/>
            </a:pP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Who was awake to their true selves, and able to break free of the system that oppressed them, and who remained asleep. </a:t>
            </a:r>
          </a:p>
          <a:p>
            <a:pPr marL="342900" lvl="0" indent="-342900" fontAlgn="base">
              <a:buFont typeface="Times New Roman" panose="02020603050405020304" pitchFamily="18" charset="0"/>
              <a:buChar char="–"/>
            </a:pP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Existentialist inspired – trend for Soren Kierkegaard.</a:t>
            </a:r>
          </a:p>
          <a:p>
            <a:pPr marL="342900" lvl="0" indent="-342900" fontAlgn="base">
              <a:buFont typeface="Times New Roman" panose="02020603050405020304" pitchFamily="18" charset="0"/>
              <a:buChar char="–"/>
            </a:pP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Jung-inspired – trend for psychoanalysis.</a:t>
            </a:r>
          </a:p>
          <a:p>
            <a:pPr marL="342900" lvl="0" indent="-342900" fontAlgn="base">
              <a:buFont typeface="Times New Roman" panose="02020603050405020304" pitchFamily="18" charset="0"/>
              <a:buChar char="–"/>
            </a:pP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Nietzsche inspired.</a:t>
            </a:r>
            <a:endParaRPr lang="en-GR" sz="1800" b="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4793624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ABAF6-6FD2-A519-7490-6E033EFC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F1C3-D8BE-E4FE-F52E-D251A1B2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7620000" cy="43735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</a:pPr>
            <a:r>
              <a:rPr lang="en-US" altLang="en-GR" sz="16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GR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WE ARE IN A CULTURE WAR. IF THE REPUBLICANS DON</a:t>
            </a: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 TOUGHEN UP AND GET SMART AND GET STRONG AND PROTECT OUR HERITAGE AND PROTECT OUR COUNTRY, I THINK THEY</a:t>
            </a: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RE GOING TO HAVE A VERY TOUGH ELECTION</a:t>
            </a:r>
            <a:r>
              <a:rPr lang="en-US" altLang="en-US" sz="1600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endParaRPr lang="en-US" altLang="en-GR" sz="1600" b="0" dirty="0">
              <a:solidFill>
                <a:schemeClr val="tx2"/>
              </a:solidFill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Donald Trump, Interview with </a:t>
            </a:r>
            <a:r>
              <a:rPr lang="en-US" altLang="en-GR" sz="1600" b="0" i="1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Real Clear Politics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2020 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POLITICS IS DOWNSTREAM FROM CULTURE</a:t>
            </a: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endParaRPr lang="en-US" altLang="ja-JP" sz="1600" b="0" dirty="0">
              <a:solidFill>
                <a:srgbClr val="D1282E"/>
              </a:solidFill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Andrew Breitbart (mantra + mission statement for his news website Breitbart, adopted by Steve Bannon when he took over as owner, before </a:t>
            </a:r>
            <a:r>
              <a:rPr lang="en-US" altLang="en-GR" sz="1600" b="0" dirty="0" err="1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organising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Donald Trump</a:t>
            </a:r>
            <a:r>
              <a:rPr lang="en-US" altLang="en-US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2016 election campaign)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GR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THE CONQUEST OF CULTURAL POWER COMES BEFORE POLITICAL POWER</a:t>
            </a:r>
            <a:r>
              <a:rPr lang="en-US" altLang="en-US" sz="16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endParaRPr lang="en-US" altLang="en-GR" sz="1600" b="0" dirty="0">
              <a:solidFill>
                <a:srgbClr val="D1282E"/>
              </a:solidFill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Antonio Gramsci, </a:t>
            </a:r>
            <a:r>
              <a:rPr lang="en-US" altLang="en-GR" sz="1600" b="0" i="1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Prison Notebooks</a:t>
            </a:r>
            <a:r>
              <a:rPr lang="en-US" altLang="en-GR" sz="16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, 1926 (Marxist response to Fascist Control)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altLang="en-GR" sz="16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1506-CC18-4476-ACD8-1C3A1720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5842" name="Content Placeholder 4" descr="Screen Shot 2021-12-07 at 11.23.30 AM.png">
            <a:extLst>
              <a:ext uri="{FF2B5EF4-FFF2-40B4-BE49-F238E27FC236}">
                <a16:creationId xmlns:a16="http://schemas.microsoft.com/office/drawing/2014/main" id="{EFBDF306-DF9C-F5B7-AAAF-2B72F55709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r="21869"/>
          <a:stretch>
            <a:fillRect/>
          </a:stretch>
        </p:blipFill>
        <p:spPr>
          <a:xfrm>
            <a:off x="167149" y="202575"/>
            <a:ext cx="5566137" cy="6452850"/>
          </a:xfrm>
        </p:spPr>
      </p:pic>
      <p:sp>
        <p:nvSpPr>
          <p:cNvPr id="35843" name="TextBox 3">
            <a:extLst>
              <a:ext uri="{FF2B5EF4-FFF2-40B4-BE49-F238E27FC236}">
                <a16:creationId xmlns:a16="http://schemas.microsoft.com/office/drawing/2014/main" id="{B39935A9-834A-758C-CB30-9FAF64F4B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286" y="152400"/>
            <a:ext cx="3120663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</a:rPr>
              <a:t>IN LITERATURE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 The influential, Romantic vision of 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‘</a:t>
            </a:r>
            <a:r>
              <a:rPr lang="en-US" altLang="en-GR" sz="1800" b="0" dirty="0">
                <a:latin typeface="Palatino Linotype" panose="02040502050505030304" pitchFamily="18" charset="0"/>
              </a:rPr>
              <a:t>The Beat Generation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’</a:t>
            </a:r>
            <a:r>
              <a:rPr lang="en-US" altLang="en-GR" sz="1800" b="0" dirty="0">
                <a:latin typeface="Palatino Linotype" panose="0204050205050503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 Allen Ginsberg (left), Jack Kerouac.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 Yearning for a purer America, free from industrialization, from puritanical, bourgeois values.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 A vision that </a:t>
            </a: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divided the country into: 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the saintly few</a:t>
            </a: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, beaten down and beatific enough to see clearly and the square, 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9 to 5 majority</a:t>
            </a:r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, spiritually impoverished by conformity.</a:t>
            </a:r>
            <a:r>
              <a:rPr lang="en-GR" sz="1800" b="0" dirty="0">
                <a:effectLst/>
                <a:latin typeface="Palatino Linotype" panose="02040502050505030304" pitchFamily="18" charset="0"/>
              </a:rPr>
              <a:t> </a:t>
            </a:r>
            <a:r>
              <a:rPr lang="en-US" altLang="en-GR" sz="1800" b="0" dirty="0">
                <a:latin typeface="Palatino Linotype" panose="0204050205050503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>
            <a:extLst>
              <a:ext uri="{FF2B5EF4-FFF2-40B4-BE49-F238E27FC236}">
                <a16:creationId xmlns:a16="http://schemas.microsoft.com/office/drawing/2014/main" id="{F0C2F9B7-8039-D72A-5EBF-3D43C43D7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167149"/>
            <a:ext cx="3157869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</a:rPr>
              <a:t>IN MUSIC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 Politically conscious (Beat influenced) folk music of Bob Dylan.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 Celebrated as political voice of his generation aged only 19.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 Set a precedent for leftist politics as a game old 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‘</a:t>
            </a:r>
            <a:r>
              <a:rPr lang="en-US" altLang="en-GR" sz="1800" b="0" dirty="0">
                <a:latin typeface="Palatino Linotype" panose="02040502050505030304" pitchFamily="18" charset="0"/>
              </a:rPr>
              <a:t>squares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’</a:t>
            </a:r>
            <a:r>
              <a:rPr lang="en-US" altLang="en-GR" sz="1800" b="0" dirty="0">
                <a:latin typeface="Palatino Linotype" panose="02040502050505030304" pitchFamily="18" charset="0"/>
              </a:rPr>
              <a:t> couldn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’</a:t>
            </a:r>
            <a:r>
              <a:rPr lang="en-US" altLang="en-GR" sz="1800" b="0" dirty="0">
                <a:latin typeface="Palatino Linotype" panose="02040502050505030304" pitchFamily="18" charset="0"/>
              </a:rPr>
              <a:t>t understand.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0" dirty="0">
                <a:latin typeface="Palatino Linotype" panose="02040502050505030304" pitchFamily="18" charset="0"/>
              </a:rPr>
              <a:t>‘‘</a:t>
            </a:r>
            <a:r>
              <a:rPr lang="en-US" altLang="ja-JP" sz="1800" b="0" dirty="0">
                <a:solidFill>
                  <a:schemeClr val="tx2"/>
                </a:solidFill>
                <a:latin typeface="Palatino Linotype" panose="02040502050505030304" pitchFamily="18" charset="0"/>
              </a:rPr>
              <a:t>I know more about you just by looking than you ever know about me … I could tell you, but you wouldn</a:t>
            </a:r>
            <a:r>
              <a:rPr lang="en-US" altLang="en-US" sz="1800" b="0" dirty="0">
                <a:solidFill>
                  <a:schemeClr val="tx2"/>
                </a:solidFill>
                <a:latin typeface="Palatino Linotype" panose="02040502050505030304" pitchFamily="18" charset="0"/>
              </a:rPr>
              <a:t>’</a:t>
            </a:r>
            <a:r>
              <a:rPr lang="en-US" altLang="ja-JP" sz="1800" b="0" dirty="0">
                <a:solidFill>
                  <a:schemeClr val="tx2"/>
                </a:solidFill>
                <a:latin typeface="Palatino Linotype" panose="02040502050505030304" pitchFamily="18" charset="0"/>
              </a:rPr>
              <a:t>t really understand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”</a:t>
            </a:r>
            <a:r>
              <a:rPr lang="en-US" altLang="ja-JP" sz="1800" b="0" dirty="0">
                <a:latin typeface="Palatino Linotype" panose="02040502050505030304" pitchFamily="18" charset="0"/>
              </a:rPr>
              <a:t> (Dylan to </a:t>
            </a:r>
            <a:r>
              <a:rPr lang="en-US" altLang="ja-JP" sz="1800" b="0" i="1" dirty="0">
                <a:latin typeface="Palatino Linotype" panose="02040502050505030304" pitchFamily="18" charset="0"/>
              </a:rPr>
              <a:t>Time Magazine, </a:t>
            </a:r>
            <a:r>
              <a:rPr lang="en-US" altLang="ja-JP" sz="1800" b="0" dirty="0">
                <a:latin typeface="Palatino Linotype" panose="02040502050505030304" pitchFamily="18" charset="0"/>
              </a:rPr>
              <a:t>left)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/>
          </a:p>
        </p:txBody>
      </p:sp>
      <p:pic>
        <p:nvPicPr>
          <p:cNvPr id="36867" name="Content Placeholder 6" descr="bob-dylan-Horace-Judson-1965.jpg">
            <a:extLst>
              <a:ext uri="{FF2B5EF4-FFF2-40B4-BE49-F238E27FC236}">
                <a16:creationId xmlns:a16="http://schemas.microsoft.com/office/drawing/2014/main" id="{C70FDDB6-ED20-A256-9BFD-1DA8A21169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r="5202"/>
          <a:stretch>
            <a:fillRect/>
          </a:stretch>
        </p:blipFill>
        <p:spPr>
          <a:xfrm>
            <a:off x="117987" y="167149"/>
            <a:ext cx="5672950" cy="6331667"/>
          </a:xfrm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E8CE-7DBA-2B3B-5F22-83B13FA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6213"/>
            <a:ext cx="7620000" cy="1371601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pic>
        <p:nvPicPr>
          <p:cNvPr id="37890" name="Content Placeholder 4" descr="Screen Shot 2021-06-29 at 11.07.25 AM.png">
            <a:extLst>
              <a:ext uri="{FF2B5EF4-FFF2-40B4-BE49-F238E27FC236}">
                <a16:creationId xmlns:a16="http://schemas.microsoft.com/office/drawing/2014/main" id="{AF62D4E6-1300-B0FD-FAEE-795EEB86BE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r="15213"/>
          <a:stretch>
            <a:fillRect/>
          </a:stretch>
        </p:blipFill>
        <p:spPr>
          <a:xfrm>
            <a:off x="137239" y="108156"/>
            <a:ext cx="5432172" cy="6538450"/>
          </a:xfrm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929871CB-C0BE-6502-BC77-A9BDCEDCC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411" y="88493"/>
            <a:ext cx="3623852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</a:rPr>
              <a:t>IN LIFESTYLE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GR" sz="1800" b="0" dirty="0">
                <a:latin typeface="Palatino Linotype" panose="02040502050505030304" pitchFamily="18" charset="0"/>
              </a:rPr>
              <a:t>– Timothy Leary (High Priest of LSD): </a:t>
            </a:r>
            <a:r>
              <a:rPr lang="en-US" altLang="en-US" sz="1800" b="0" u="sng" dirty="0">
                <a:latin typeface="Palatino Linotype" panose="02040502050505030304" pitchFamily="18" charset="0"/>
              </a:rPr>
              <a:t>‘</a:t>
            </a:r>
            <a:r>
              <a:rPr lang="en-US" altLang="en-GR" sz="1800" b="0" u="sng" dirty="0">
                <a:latin typeface="Palatino Linotype" panose="02040502050505030304" pitchFamily="18" charset="0"/>
              </a:rPr>
              <a:t>Turn on, tune in, drop out</a:t>
            </a:r>
            <a:r>
              <a:rPr lang="en-US" altLang="en-US" sz="1800" b="0" u="sng" dirty="0">
                <a:latin typeface="Palatino Linotype" panose="02040502050505030304" pitchFamily="18" charset="0"/>
              </a:rPr>
              <a:t>’.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US" altLang="en-GR" sz="1800" b="0" u="sng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GR" sz="1800" b="0" dirty="0">
                <a:latin typeface="Palatino Linotype" panose="02040502050505030304" pitchFamily="18" charset="0"/>
              </a:rPr>
              <a:t>– Struck-off Harvard scientist on a religious mission to wake the next generation up through acid.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en-GR" sz="1800" b="0" dirty="0">
                <a:latin typeface="Palatino Linotype" panose="02040502050505030304" pitchFamily="18" charset="0"/>
              </a:rPr>
              <a:t>– Big influence on the mass migration of young bohemians out of conventional society, onto communes (100,000).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GR" sz="1800" dirty="0">
                <a:latin typeface="Palatino Linotype" panose="02040502050505030304" pitchFamily="18" charset="0"/>
              </a:rPr>
              <a:t>The LSD awoken few </a:t>
            </a:r>
            <a:r>
              <a:rPr lang="en-US" altLang="en-GR" sz="1800" b="0" dirty="0">
                <a:latin typeface="Palatino Linotype" panose="02040502050505030304" pitchFamily="18" charset="0"/>
              </a:rPr>
              <a:t>vs. the </a:t>
            </a:r>
            <a:r>
              <a:rPr lang="en-US" altLang="en-GR" sz="1800" dirty="0">
                <a:latin typeface="Palatino Linotype" panose="02040502050505030304" pitchFamily="18" charset="0"/>
              </a:rPr>
              <a:t>sleeping masses</a:t>
            </a:r>
            <a:r>
              <a:rPr lang="en-US" altLang="en-GR" sz="1800" b="0" dirty="0">
                <a:latin typeface="Palatino Linotype" panose="02040502050505030304" pitchFamily="18" charset="0"/>
              </a:rPr>
              <a:t>, trapped in the nightmare of 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‘</a:t>
            </a:r>
            <a:r>
              <a:rPr lang="en-US" altLang="en-GR" sz="1800" b="0" dirty="0">
                <a:latin typeface="Palatino Linotype" panose="02040502050505030304" pitchFamily="18" charset="0"/>
              </a:rPr>
              <a:t>old men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’</a:t>
            </a:r>
            <a:r>
              <a:rPr lang="en-US" altLang="en-GR" sz="1800" b="0" dirty="0">
                <a:latin typeface="Palatino Linotype" panose="02040502050505030304" pitchFamily="18" charset="0"/>
              </a:rPr>
              <a:t>s politicking</a:t>
            </a:r>
            <a:r>
              <a:rPr lang="en-US" altLang="en-US" b="0" dirty="0">
                <a:latin typeface="Palatino Linotype" panose="02040502050505030304" pitchFamily="18" charset="0"/>
              </a:rPr>
              <a:t>’.</a:t>
            </a:r>
            <a:endParaRPr lang="en-US" altLang="en-GR" sz="1800" b="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A4FC1-6553-AE61-9978-E34DD71F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91EFE-BF7A-481B-D055-10A3BDFFC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7200"/>
            <a:ext cx="7910513" cy="4373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b="0" dirty="0">
                <a:latin typeface="Palatino Linotype" panose="02040502050505030304" pitchFamily="18" charset="0"/>
              </a:rPr>
              <a:t>States of mind inherited from:</a:t>
            </a:r>
          </a:p>
          <a:p>
            <a:pPr>
              <a:buFont typeface="Arial" charset="0"/>
              <a:buNone/>
              <a:defRPr/>
            </a:pPr>
            <a:endParaRPr lang="en-US" b="0" dirty="0">
              <a:latin typeface="Palatino Linotype" panose="02040502050505030304" pitchFamily="18" charset="0"/>
            </a:endParaRPr>
          </a:p>
          <a:p>
            <a:pPr marL="0" indent="0">
              <a:defRPr/>
            </a:pPr>
            <a:r>
              <a:rPr lang="en-US" b="0" dirty="0">
                <a:latin typeface="Palatino Linotype" panose="02040502050505030304" pitchFamily="18" charset="0"/>
              </a:rPr>
              <a:t>1. Small politically engaged bohemian art movements of the early 20</a:t>
            </a:r>
            <a:r>
              <a:rPr lang="en-US" b="0" baseline="30000" dirty="0">
                <a:latin typeface="Palatino Linotype" panose="02040502050505030304" pitchFamily="18" charset="0"/>
              </a:rPr>
              <a:t>th</a:t>
            </a:r>
            <a:r>
              <a:rPr lang="en-US" b="0" dirty="0">
                <a:latin typeface="Palatino Linotype" panose="02040502050505030304" pitchFamily="18" charset="0"/>
              </a:rPr>
              <a:t> century (</a:t>
            </a:r>
            <a:r>
              <a:rPr lang="en-US" b="0" dirty="0">
                <a:solidFill>
                  <a:srgbClr val="D1282E"/>
                </a:solidFill>
                <a:latin typeface="Palatino Linotype" panose="02040502050505030304" pitchFamily="18" charset="0"/>
              </a:rPr>
              <a:t>DADAISTS, FUTURISTS, VORTICISTS</a:t>
            </a:r>
            <a:r>
              <a:rPr lang="en-US" b="0" dirty="0">
                <a:latin typeface="Palatino Linotype" panose="02040502050505030304" pitchFamily="18" charset="0"/>
              </a:rPr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en-US" b="0" dirty="0">
              <a:latin typeface="Palatino Linotype" panose="02040502050505030304" pitchFamily="18" charset="0"/>
            </a:endParaRPr>
          </a:p>
          <a:p>
            <a:pPr marL="0" indent="0">
              <a:defRPr/>
            </a:pPr>
            <a:r>
              <a:rPr lang="en-US" b="0" dirty="0">
                <a:latin typeface="Palatino Linotype" panose="02040502050505030304" pitchFamily="18" charset="0"/>
              </a:rPr>
              <a:t>2. Radical Politics (</a:t>
            </a:r>
            <a:r>
              <a:rPr lang="en-US" b="0" dirty="0">
                <a:solidFill>
                  <a:srgbClr val="D1282E"/>
                </a:solidFill>
                <a:latin typeface="Palatino Linotype" panose="02040502050505030304" pitchFamily="18" charset="0"/>
              </a:rPr>
              <a:t>MARXIST ATTEMPT TO RAISE THE CONSCIOUSNESS </a:t>
            </a:r>
            <a:r>
              <a:rPr lang="en-US" b="0" u="sng" dirty="0">
                <a:solidFill>
                  <a:srgbClr val="D1282E"/>
                </a:solidFill>
                <a:latin typeface="Palatino Linotype" panose="02040502050505030304" pitchFamily="18" charset="0"/>
              </a:rPr>
              <a:t>OF THE MASSES</a:t>
            </a:r>
            <a:r>
              <a:rPr lang="en-US" b="0" dirty="0">
                <a:latin typeface="Palatino Linotype" panose="02040502050505030304" pitchFamily="18" charset="0"/>
              </a:rPr>
              <a:t>)</a:t>
            </a:r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6EBA-AF44-1021-742D-541D940A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pic>
        <p:nvPicPr>
          <p:cNvPr id="41986" name="Content Placeholder 3" descr="Screen Shot 2021-04-08 at 11.15.33 AM.png">
            <a:extLst>
              <a:ext uri="{FF2B5EF4-FFF2-40B4-BE49-F238E27FC236}">
                <a16:creationId xmlns:a16="http://schemas.microsoft.com/office/drawing/2014/main" id="{884642CF-F0F5-42C2-4CD0-8A1073DA22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57" r="-32057"/>
          <a:stretch>
            <a:fillRect/>
          </a:stretch>
        </p:blipFill>
        <p:spPr>
          <a:xfrm>
            <a:off x="-447675" y="477838"/>
            <a:ext cx="9128125" cy="6037262"/>
          </a:xfr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1CE8F-792C-3130-89C1-3F26A8AB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288"/>
            <a:ext cx="8297863" cy="189547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br>
              <a:rPr lang="en-US" altLang="en-GR" sz="3200" cap="none" dirty="0">
                <a:ea typeface="ＭＳ Ｐゴシック" panose="020B0600070205080204" pitchFamily="34" charset="-128"/>
              </a:rPr>
            </a:br>
            <a:endParaRPr lang="en-US" altLang="en-GR" sz="3200" cap="none" dirty="0">
              <a:ea typeface="ＭＳ Ｐゴシック" panose="020B0600070205080204" pitchFamily="34" charset="-128"/>
            </a:endParaRPr>
          </a:p>
        </p:txBody>
      </p:sp>
      <p:pic>
        <p:nvPicPr>
          <p:cNvPr id="45058" name="Content Placeholder 3" descr="Screen Shot 2021-05-10 at 1.11.42 PM.png">
            <a:extLst>
              <a:ext uri="{FF2B5EF4-FFF2-40B4-BE49-F238E27FC236}">
                <a16:creationId xmlns:a16="http://schemas.microsoft.com/office/drawing/2014/main" id="{242AFA20-A4AA-E148-9F21-B94F0BE007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1" r="-2831"/>
          <a:stretch>
            <a:fillRect/>
          </a:stretch>
        </p:blipFill>
        <p:spPr>
          <a:xfrm>
            <a:off x="-595423" y="-14288"/>
            <a:ext cx="11045135" cy="7319703"/>
          </a:xfr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278A-C23B-117D-2356-E99CD1D0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6082" name="Content Placeholder 3" descr="JohnLennonYoko.jpg">
            <a:extLst>
              <a:ext uri="{FF2B5EF4-FFF2-40B4-BE49-F238E27FC236}">
                <a16:creationId xmlns:a16="http://schemas.microsoft.com/office/drawing/2014/main" id="{C0304A12-C7A8-4C6D-C01A-C94F515A2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12" r="-25912"/>
          <a:stretch>
            <a:fillRect/>
          </a:stretch>
        </p:blipFill>
        <p:spPr>
          <a:xfrm>
            <a:off x="-2211573" y="-1321244"/>
            <a:ext cx="13769163" cy="90693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70AD77-C5BD-B2FC-D53D-F05FCB1557C8}"/>
              </a:ext>
            </a:extLst>
          </p:cNvPr>
          <p:cNvSpPr txBox="1"/>
          <p:nvPr/>
        </p:nvSpPr>
        <p:spPr>
          <a:xfrm>
            <a:off x="-2019300" y="-3028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4C23A-62B0-9779-3E92-80B8C8AFC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11DE-90EF-8ECA-3F29-63822648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999413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E79990AC-1EC6-BE10-0394-FEB9C9F69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441" y="350136"/>
            <a:ext cx="3549690" cy="624800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For the 1</a:t>
            </a:r>
            <a:r>
              <a:rPr lang="en-US" altLang="en-GR" b="0" baseline="3000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st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time, Left wing struggle was presented </a:t>
            </a:r>
            <a:r>
              <a:rPr lang="en-US" altLang="en-GR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less in terms of class and more in terms of youth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0" indent="0"/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Less working men</a:t>
            </a:r>
            <a:r>
              <a:rPr lang="en-US" altLang="en-US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union.</a:t>
            </a:r>
          </a:p>
          <a:p>
            <a:pPr>
              <a:buFontTx/>
              <a:buChar char="-"/>
            </a:pPr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More student union.</a:t>
            </a:r>
          </a:p>
          <a:p>
            <a:pPr marL="0" indent="0"/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Encapsulated by the Marxist sociologist C. Wright Mills counselling a shift in focus </a:t>
            </a:r>
            <a:r>
              <a:rPr lang="en-US" altLang="en-GR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from ‘Victorian Marxism’ to ‘the cultural apparatus’.</a:t>
            </a:r>
          </a:p>
          <a:p>
            <a:endParaRPr lang="en-US" altLang="en-GR" b="0" dirty="0">
              <a:ea typeface="ＭＳ Ｐゴシック" panose="020B0600070205080204" pitchFamily="34" charset="-128"/>
            </a:endParaRPr>
          </a:p>
          <a:p>
            <a:endParaRPr lang="en-US" altLang="en-GR" b="0" dirty="0">
              <a:ea typeface="ＭＳ Ｐゴシック" panose="020B0600070205080204" pitchFamily="34" charset="-128"/>
            </a:endParaRPr>
          </a:p>
          <a:p>
            <a:r>
              <a:rPr lang="en-US" altLang="en-GR" dirty="0">
                <a:ea typeface="ＭＳ Ｐゴシック" panose="020B0600070205080204" pitchFamily="34" charset="-128"/>
              </a:rPr>
              <a:t> </a:t>
            </a:r>
          </a:p>
          <a:p>
            <a:endParaRPr lang="en-US" altLang="en-GR" dirty="0">
              <a:ea typeface="ＭＳ Ｐゴシック" panose="020B0600070205080204" pitchFamily="34" charset="-128"/>
            </a:endParaRPr>
          </a:p>
          <a:p>
            <a:endParaRPr lang="en-US" altLang="en-GR" dirty="0">
              <a:ea typeface="ＭＳ Ｐゴシック" panose="020B0600070205080204" pitchFamily="34" charset="-128"/>
            </a:endParaRPr>
          </a:p>
        </p:txBody>
      </p:sp>
      <p:pic>
        <p:nvPicPr>
          <p:cNvPr id="48131" name="Picture 4" descr="TradeUnionStrike1930s.jpg">
            <a:extLst>
              <a:ext uri="{FF2B5EF4-FFF2-40B4-BE49-F238E27FC236}">
                <a16:creationId xmlns:a16="http://schemas.microsoft.com/office/drawing/2014/main" id="{99DFFA0D-4CF8-781A-BFE8-63F3D3C80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0" y="350136"/>
            <a:ext cx="5315953" cy="307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olumbiaStudentProtest.jpg">
            <a:extLst>
              <a:ext uri="{FF2B5EF4-FFF2-40B4-BE49-F238E27FC236}">
                <a16:creationId xmlns:a16="http://schemas.microsoft.com/office/drawing/2014/main" id="{10FD6AD3-4DE5-707B-B683-09F305EC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9" y="3626735"/>
            <a:ext cx="5282143" cy="297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514-BA81-0A5C-7A63-845B0494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074025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A667D41C-697D-D942-017B-9083D6C38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3062"/>
            <a:ext cx="8507413" cy="52149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The emphasis on youth brought change and captured the media</a:t>
            </a:r>
            <a:r>
              <a:rPr lang="en-US" altLang="en-US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attention. </a:t>
            </a: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But it alienated exactly the demographic leftist politics had evolved to protect.</a:t>
            </a: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Working class men and women who were put off progressive political ideas in the 1960s by their association with Woodstock, the Summer of Love, and rebellious Rock Music.</a:t>
            </a:r>
            <a:endParaRPr lang="en-US" altLang="en-GR" sz="28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With Free Love and Communal living rather than Material Class Conditions.</a:t>
            </a:r>
          </a:p>
          <a:p>
            <a:pPr>
              <a:buFontTx/>
              <a:buChar char="-"/>
            </a:pPr>
            <a:endParaRPr lang="en-US" altLang="en-GR" sz="2800" b="0" dirty="0">
              <a:ea typeface="ＭＳ Ｐゴシック" panose="020B0600070205080204" pitchFamily="34" charset="-128"/>
            </a:endParaRPr>
          </a:p>
          <a:p>
            <a:endParaRPr lang="en-US" altLang="en-GR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EF7E4-04F5-7991-6E36-5364F19D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3716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767EE21E-0790-D8DC-D693-ADDC8D62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11725"/>
          </a:xfrm>
        </p:spPr>
        <p:txBody>
          <a:bodyPr/>
          <a:lstStyle/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It also gave impetus to Conservatism </a:t>
            </a: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To Nixon in 1970s, to Reagan in 1980s </a:t>
            </a: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And to Trump in 2016</a:t>
            </a:r>
          </a:p>
          <a:p>
            <a:pPr>
              <a:buFontTx/>
              <a:buChar char="-"/>
            </a:pP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Trump</a:t>
            </a:r>
            <a:r>
              <a:rPr lang="en-US" altLang="en-US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s populist right movement.</a:t>
            </a:r>
          </a:p>
          <a:p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Look at the liberals! They claim to care about ordinary working people, but all they really care about is keeping up with fashion and looking virtuous</a:t>
            </a:r>
            <a:r>
              <a:rPr lang="en-US" altLang="en-US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. </a:t>
            </a:r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405B-F2FF-3E57-1763-EDAD996A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My </a:t>
            </a:r>
            <a:r>
              <a:rPr lang="en-GR" dirty="0">
                <a:latin typeface="+mn-lt"/>
              </a:rPr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7945-2308-8F26-EEA8-0604167CB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Times New Roman" panose="02020603050405020304" pitchFamily="18" charset="0"/>
              <a:buChar char="–"/>
            </a:pP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L</a:t>
            </a:r>
            <a:r>
              <a:rPr lang="en-GR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earn about the transition from hard fought battles for Civil Rights to the assimilation of their tenets into the mainstream; and the backlash against them in 2016.</a:t>
            </a:r>
          </a:p>
          <a:p>
            <a:pPr marL="0" lvl="0" indent="0"/>
            <a:endParaRPr lang="en-GR" b="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MS Mincho" panose="02020609040205080304" pitchFamily="49" charset="-128"/>
              <a:cs typeface="Segoe UI" panose="020B0502040204020203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–"/>
            </a:pPr>
            <a:r>
              <a:rPr lang="en-GR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Learn about the </a:t>
            </a:r>
            <a:r>
              <a:rPr lang="en-GR" b="0" dirty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R</a:t>
            </a:r>
            <a:r>
              <a:rPr lang="en-GR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ight’s presentation of itself as </a:t>
            </a:r>
            <a:r>
              <a:rPr lang="en-GR" b="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FREE SPEECH COUNTERCULTURE.</a:t>
            </a:r>
          </a:p>
          <a:p>
            <a:pPr marL="0" lvl="0" indent="0"/>
            <a:endParaRPr lang="en-GR" b="0" dirty="0">
              <a:solidFill>
                <a:srgbClr val="FF0000"/>
              </a:solidFill>
              <a:effectLst/>
              <a:latin typeface="Palatino Linotype" panose="02040502050505030304" pitchFamily="18" charset="0"/>
              <a:ea typeface="MS Mincho" panose="02020609040205080304" pitchFamily="49" charset="-128"/>
              <a:cs typeface="Segoe UI" panose="020B0502040204020203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–"/>
            </a:pPr>
            <a:r>
              <a:rPr lang="en-GR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Segoe UI" panose="020B0502040204020203" pitchFamily="34" charset="0"/>
              </a:rPr>
              <a:t>Learn about confusion, anger, disagreement over politics of identity by going back to the decade when they took centre stage in Western politics.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348337595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Content Placeholder 3" descr="Screen Shot 2021-05-04 at 5.55.51 PM.png">
            <a:extLst>
              <a:ext uri="{FF2B5EF4-FFF2-40B4-BE49-F238E27FC236}">
                <a16:creationId xmlns:a16="http://schemas.microsoft.com/office/drawing/2014/main" id="{F09AF213-5C36-3086-009A-1A04DD9445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518" b="-59518"/>
          <a:stretch>
            <a:fillRect/>
          </a:stretch>
        </p:blipFill>
        <p:spPr>
          <a:xfrm>
            <a:off x="0" y="-949325"/>
            <a:ext cx="4527550" cy="6597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6E1EF6-4A39-3FF6-05FE-611D69C41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2227" name="TextBox 4">
            <a:extLst>
              <a:ext uri="{FF2B5EF4-FFF2-40B4-BE49-F238E27FC236}">
                <a16:creationId xmlns:a16="http://schemas.microsoft.com/office/drawing/2014/main" id="{F25258EB-0CFD-AB35-BE2B-0E8DB126C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23" y="4263656"/>
            <a:ext cx="769767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 Alt Right Red Pilling, Socratic Method, Kanye West 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– All part of the right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’</a:t>
            </a:r>
            <a:r>
              <a:rPr lang="en-US" altLang="en-GR" sz="1800" b="0" dirty="0">
                <a:latin typeface="Palatino Linotype" panose="02040502050505030304" pitchFamily="18" charset="0"/>
              </a:rPr>
              <a:t>s rebranding as transgressive, rebellious, provocative not safe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GR" sz="1800" b="0" dirty="0">
              <a:latin typeface="Palatino Linotype" panose="0204050205050503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GR" sz="1800" b="0" dirty="0">
                <a:latin typeface="Palatino Linotype" panose="02040502050505030304" pitchFamily="18" charset="0"/>
              </a:rPr>
              <a:t>ALL SIDES TRAPPED IN A MANIA TO PROVE THAT THEY</a:t>
            </a:r>
            <a:r>
              <a:rPr lang="en-US" altLang="en-US" sz="1800" b="0" dirty="0">
                <a:latin typeface="Palatino Linotype" panose="02040502050505030304" pitchFamily="18" charset="0"/>
              </a:rPr>
              <a:t>’</a:t>
            </a:r>
            <a:r>
              <a:rPr lang="en-US" altLang="en-GR" sz="1800" b="0" dirty="0">
                <a:latin typeface="Palatino Linotype" panose="02040502050505030304" pitchFamily="18" charset="0"/>
              </a:rPr>
              <a:t>RE ENLIGHTENED + THE REST ARE DUPED</a:t>
            </a:r>
          </a:p>
        </p:txBody>
      </p:sp>
      <p:pic>
        <p:nvPicPr>
          <p:cNvPr id="52228" name="Picture 1" descr="Kaney.png">
            <a:extLst>
              <a:ext uri="{FF2B5EF4-FFF2-40B4-BE49-F238E27FC236}">
                <a16:creationId xmlns:a16="http://schemas.microsoft.com/office/drawing/2014/main" id="{05F67B35-1A97-1D19-80FA-81A07243B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-3366165"/>
            <a:ext cx="4459288" cy="1072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F6E4-5074-FE07-BE06-59C29DA8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0"/>
            <a:ext cx="8686800" cy="13716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0A309C4E-86AB-72A6-7A4B-CA7FB418D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R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2. WORDS AS VIOLENCE (FEMINISM)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FFD52-A216-16F1-EE2E-EFCC726E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413FC6-4A87-2DDB-99BD-679267DE0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7" y="609600"/>
            <a:ext cx="8519585" cy="47878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F7894D-598F-80E1-1961-DC239D78ECC6}"/>
              </a:ext>
            </a:extLst>
          </p:cNvPr>
          <p:cNvSpPr txBox="1"/>
          <p:nvPr/>
        </p:nvSpPr>
        <p:spPr>
          <a:xfrm>
            <a:off x="228600" y="6084871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" pitchFamily="2" charset="0"/>
              </a:rPr>
              <a:t>Jack Kerouac, ‘Belief and Technique fo</a:t>
            </a:r>
            <a:r>
              <a:rPr lang="en-GB" dirty="0">
                <a:solidFill>
                  <a:srgbClr val="000000"/>
                </a:solidFill>
                <a:latin typeface="Times" pitchFamily="2" charset="0"/>
              </a:rPr>
              <a:t>r Modern Prose’, </a:t>
            </a:r>
            <a:r>
              <a:rPr lang="en-GB" b="0" i="0" dirty="0">
                <a:solidFill>
                  <a:srgbClr val="000000"/>
                </a:solidFill>
                <a:effectLst/>
                <a:latin typeface="Times" pitchFamily="2" charset="0"/>
              </a:rPr>
              <a:t>http://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www.english.upenn.edu</a:t>
            </a:r>
            <a:r>
              <a:rPr lang="en-GB" b="0" i="0" dirty="0">
                <a:solidFill>
                  <a:srgbClr val="000000"/>
                </a:solidFill>
                <a:effectLst/>
                <a:latin typeface="Times" pitchFamily="2" charset="0"/>
              </a:rPr>
              <a:t>/~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afilreis</a:t>
            </a:r>
            <a:r>
              <a:rPr lang="en-GB" b="0" i="0" dirty="0">
                <a:solidFill>
                  <a:srgbClr val="000000"/>
                </a:solidFill>
                <a:effectLst/>
                <a:latin typeface="Times" pitchFamily="2" charset="0"/>
              </a:rPr>
              <a:t>/88/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Times" pitchFamily="2" charset="0"/>
              </a:rPr>
              <a:t>kerouac-technique.html</a:t>
            </a:r>
            <a:endParaRPr lang="en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AEA357-7C7F-13EB-296B-239CA806A1BE}"/>
                  </a:ext>
                </a:extLst>
              </p14:cNvPr>
              <p14:cNvContentPartPr/>
              <p14:nvPr/>
            </p14:nvContentPartPr>
            <p14:xfrm>
              <a:off x="659640" y="1087993"/>
              <a:ext cx="4809240" cy="123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AEA357-7C7F-13EB-296B-239CA806A1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6000" y="980353"/>
                <a:ext cx="491688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34A21E6-63E8-CEFC-5473-A3459200D3C4}"/>
                  </a:ext>
                </a:extLst>
              </p14:cNvPr>
              <p14:cNvContentPartPr/>
              <p14:nvPr/>
            </p14:nvContentPartPr>
            <p14:xfrm>
              <a:off x="699600" y="3421153"/>
              <a:ext cx="4723920" cy="44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34A21E6-63E8-CEFC-5473-A3459200D3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960" y="3313153"/>
                <a:ext cx="483156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2558878-6924-D97F-85B1-9D0BA7165AF6}"/>
                  </a:ext>
                </a:extLst>
              </p14:cNvPr>
              <p14:cNvContentPartPr/>
              <p14:nvPr/>
            </p14:nvContentPartPr>
            <p14:xfrm>
              <a:off x="726600" y="2388673"/>
              <a:ext cx="3576240" cy="82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2558878-6924-D97F-85B1-9D0BA7165A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960" y="2280673"/>
                <a:ext cx="3683880" cy="29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057073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6AC9-0F73-6686-24DC-91E906B0A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1E0C52-0744-AE1F-3898-105D4615D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4037" y="-1121717"/>
            <a:ext cx="9431079" cy="9431079"/>
          </a:xfrm>
        </p:spPr>
      </p:pic>
    </p:spTree>
    <p:extLst>
      <p:ext uri="{BB962C8B-B14F-4D97-AF65-F5344CB8AC3E}">
        <p14:creationId xmlns:p14="http://schemas.microsoft.com/office/powerpoint/2010/main" val="3419441223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636E-42C7-100B-8DB0-DBA1689A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0" y="-151963"/>
            <a:ext cx="8733481" cy="1229031"/>
          </a:xfrm>
        </p:spPr>
        <p:txBody>
          <a:bodyPr/>
          <a:lstStyle/>
          <a:p>
            <a:r>
              <a:rPr lang="en-GR" dirty="0">
                <a:latin typeface="+mn-lt"/>
              </a:rPr>
              <a:t>CONSCIOUSNESS RAISING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6A8651-9D49-531F-89DE-FE927F178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550" y="1077068"/>
            <a:ext cx="6265629" cy="4940940"/>
          </a:xfrm>
        </p:spPr>
      </p:pic>
    </p:spTree>
    <p:extLst>
      <p:ext uri="{BB962C8B-B14F-4D97-AF65-F5344CB8AC3E}">
        <p14:creationId xmlns:p14="http://schemas.microsoft.com/office/powerpoint/2010/main" val="1394931173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464B9-CD5C-40E4-00CC-DD36F98E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A83EA-B50C-918E-A7F3-E02332CEC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09368"/>
            <a:ext cx="7467600" cy="4916795"/>
          </a:xfrm>
        </p:spPr>
        <p:txBody>
          <a:bodyPr/>
          <a:lstStyle/>
          <a:p>
            <a:pPr marL="457200"/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GB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– </a:t>
            </a: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omen gathered to share their experience of</a:t>
            </a:r>
            <a:r>
              <a:rPr lang="en-GR" sz="1600" b="0" dirty="0">
                <a:effectLst/>
                <a:latin typeface="Palatino Linotype" panose="02040502050505030304" pitchFamily="18" charset="0"/>
              </a:rPr>
              <a:t> e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verything from ‘sexual harassment in the workplace [to] body image, menstruation and pregnancy’, as the sociologist Nancy Whittier </a:t>
            </a:r>
            <a:r>
              <a:rPr lang="en-GR" sz="1800" b="0" u="sng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hlinkClick r:id="rId2"/>
              </a:rPr>
              <a:t>wrote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and to purge themselves of a ‘toxicity’ ingested from the patriarchy. </a:t>
            </a:r>
          </a:p>
          <a:p>
            <a:pPr marL="457200"/>
            <a:endParaRPr lang="en-GR" sz="1800" b="0" dirty="0">
              <a:solidFill>
                <a:srgbClr val="2D2B29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T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he goal, in the words of the journalist and early participant Susan Brownmiller, was to </a:t>
            </a:r>
            <a:r>
              <a:rPr lang="en-GR" sz="1800" b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use individual pain to ‘uncover … collective truths’</a:t>
            </a:r>
          </a:p>
          <a:p>
            <a:pPr marL="457200"/>
            <a:endParaRPr lang="en-GR" sz="1800" b="0" dirty="0">
              <a:solidFill>
                <a:srgbClr val="FF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/>
            <a:r>
              <a:rPr lang="en-GR" sz="1800" b="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</a:t>
            </a:r>
            <a:r>
              <a:rPr lang="en-US" sz="1800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Baptist religious imagery</a:t>
            </a:r>
            <a:r>
              <a:rPr lang="en-US" sz="18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GR" sz="1800" b="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+ </a:t>
            </a:r>
            <a:r>
              <a:rPr lang="en-US" sz="1800" u="sng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Marxist idea</a:t>
            </a:r>
            <a:r>
              <a:rPr lang="en-US" sz="18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GR" sz="1800" b="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= New</a:t>
            </a:r>
            <a:r>
              <a:rPr lang="en-GR" sz="1800" b="0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800" u="sng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Politics of language</a:t>
            </a:r>
            <a:r>
              <a:rPr lang="en-US" sz="18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lang="en-GR" sz="1800" b="0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/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13950517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636E-42C7-100B-8DB0-DBA1689A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0" y="-151963"/>
            <a:ext cx="8733481" cy="1229031"/>
          </a:xfrm>
        </p:spPr>
        <p:txBody>
          <a:bodyPr/>
          <a:lstStyle/>
          <a:p>
            <a:r>
              <a:rPr lang="en-GR" dirty="0">
                <a:latin typeface="+mn-lt"/>
              </a:rPr>
              <a:t>CONSCIOUSNESS RAISING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6A8651-9D49-531F-89DE-FE927F178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550" y="1077068"/>
            <a:ext cx="6265629" cy="4940940"/>
          </a:xfrm>
        </p:spPr>
      </p:pic>
    </p:spTree>
    <p:extLst>
      <p:ext uri="{BB962C8B-B14F-4D97-AF65-F5344CB8AC3E}">
        <p14:creationId xmlns:p14="http://schemas.microsoft.com/office/powerpoint/2010/main" val="408672025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8BAE-E433-E99C-B59C-7E523940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23006" cy="1371600"/>
          </a:xfrm>
        </p:spPr>
        <p:txBody>
          <a:bodyPr>
            <a:normAutofit/>
          </a:bodyPr>
          <a:lstStyle/>
          <a:p>
            <a:r>
              <a:rPr lang="en-GR" sz="3600" dirty="0">
                <a:effectLst/>
                <a:latin typeface="+mn-lt"/>
                <a:ea typeface="Times New Roman" panose="02020603050405020304" pitchFamily="18" charset="0"/>
                <a:cs typeface="Segoe UI" panose="020B0502040204020203" pitchFamily="34" charset="0"/>
              </a:rPr>
              <a:t>COUNTERCULTURAL SHIFT</a:t>
            </a:r>
            <a:br>
              <a:rPr lang="en-GR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BD379-4FFC-BE48-D9E4-C7AA4126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360"/>
            <a:ext cx="7620000" cy="4857803"/>
          </a:xfrm>
        </p:spPr>
        <p:txBody>
          <a:bodyPr/>
          <a:lstStyle/>
          <a:p>
            <a:pPr marL="0" lvl="0" indent="0"/>
            <a:endParaRPr lang="en-GR" sz="1800" b="0" dirty="0">
              <a:solidFill>
                <a:srgbClr val="2D2B29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lvl="0" indent="0"/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In their philosophy of speaking a personal truth and raising consciousness, they unwittingly effected a shift in countercultural thought. </a:t>
            </a:r>
          </a:p>
          <a:p>
            <a:pPr marL="0" lvl="0" indent="0"/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One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that made freedom depend </a:t>
            </a:r>
            <a:r>
              <a:rPr lang="en-GR" sz="1800" b="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not only on the expression of your own honest and messy self, but on prohibiting that mess in others.</a:t>
            </a:r>
          </a:p>
          <a:p>
            <a:pPr marL="0" lvl="0" indent="0"/>
            <a:endParaRPr lang="en-GR" sz="1800" b="0" dirty="0"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lvl="0" indent="0"/>
            <a:r>
              <a:rPr lang="en-GR" sz="1800" b="0" dirty="0">
                <a:solidFill>
                  <a:srgbClr val="2D2B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</a:t>
            </a:r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The 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moment when the counterculture starts owning </a:t>
            </a:r>
            <a:r>
              <a:rPr lang="en-GR" sz="1800" b="0" i="1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but also policing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its hypocrisies about gender. </a:t>
            </a: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64446155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A4AC-20BA-74B8-B38D-B979A5760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D1483-996A-3EDE-0B40-9B832F33F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4" name="Picture 3" descr="Screen Shot 2021-05-18 at 10.12.08 AM.png">
            <a:extLst>
              <a:ext uri="{FF2B5EF4-FFF2-40B4-BE49-F238E27FC236}">
                <a16:creationId xmlns:a16="http://schemas.microsoft.com/office/drawing/2014/main" id="{265239A4-C407-7FE8-7623-DDF266A1F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826"/>
            <a:ext cx="9497961" cy="138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34781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F879-9831-4E27-3D04-343030A5C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8370" name="Content Placeholder 3" descr="KateMillett.jpg">
            <a:extLst>
              <a:ext uri="{FF2B5EF4-FFF2-40B4-BE49-F238E27FC236}">
                <a16:creationId xmlns:a16="http://schemas.microsoft.com/office/drawing/2014/main" id="{4E4407EB-6675-F878-2DD4-33405FCFC5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774" r="-64774"/>
          <a:stretch>
            <a:fillRect/>
          </a:stretch>
        </p:blipFill>
        <p:spPr>
          <a:xfrm>
            <a:off x="-1195388" y="152400"/>
            <a:ext cx="10836276" cy="6543675"/>
          </a:xfr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1-04-22 at 1.31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r="1019"/>
          <a:stretch>
            <a:fillRect/>
          </a:stretch>
        </p:blipFill>
        <p:spPr>
          <a:xfrm>
            <a:off x="457200" y="152718"/>
            <a:ext cx="7620000" cy="5124450"/>
          </a:xfrm>
        </p:spPr>
      </p:pic>
      <p:sp>
        <p:nvSpPr>
          <p:cNvPr id="3" name="TextBox 2"/>
          <p:cNvSpPr txBox="1"/>
          <p:nvPr/>
        </p:nvSpPr>
        <p:spPr>
          <a:xfrm>
            <a:off x="612589" y="5380672"/>
            <a:ext cx="939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1282E"/>
                </a:solidFill>
                <a:latin typeface="Palatino Linotype" panose="02040502050505030304" pitchFamily="18" charset="0"/>
              </a:rPr>
              <a:t>MILO YIANNOPOLOUS </a:t>
            </a:r>
          </a:p>
          <a:p>
            <a:r>
              <a:rPr lang="en-US" dirty="0">
                <a:latin typeface="Palatino Linotype" panose="02040502050505030304" pitchFamily="18" charset="0"/>
              </a:rPr>
              <a:t>-   2017 “Free Speech Week”, University of California, Berkeley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Palatino Linotype" panose="02040502050505030304" pitchFamily="18" charset="0"/>
              </a:rPr>
              <a:t>Response to “No </a:t>
            </a:r>
            <a:r>
              <a:rPr lang="en-US" dirty="0" err="1">
                <a:latin typeface="Palatino Linotype" panose="02040502050505030304" pitchFamily="18" charset="0"/>
              </a:rPr>
              <a:t>Platforming</a:t>
            </a:r>
            <a:r>
              <a:rPr lang="en-US" dirty="0">
                <a:latin typeface="Palatino Linotype" panose="02040502050505030304" pitchFamily="18" charset="0"/>
              </a:rPr>
              <a:t>” of Trump supporting conservative speakers</a:t>
            </a:r>
          </a:p>
          <a:p>
            <a:r>
              <a:rPr lang="en-US" dirty="0">
                <a:latin typeface="Palatino Linotype" panose="02040502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59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8DAC-8371-6A3E-55F3-B649AF60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6636-C28A-3153-2510-5171EC51B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/>
            <a:r>
              <a:rPr lang="en-US" sz="18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3. EXPANDING BIGOTRY (CIVIL RIGHTS/BLACK POWER)</a:t>
            </a:r>
          </a:p>
          <a:p>
            <a:pPr marL="0" indent="0" fontAlgn="base"/>
            <a:endParaRPr lang="en-US" sz="1800" b="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 fontAlgn="base"/>
            <a:endParaRPr lang="en-US" sz="1800" b="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35710286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0A6C3-E327-3CC1-0945-90454B6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C52AA-8495-3467-828E-069CF6451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CIVIL RIGHTS </a:t>
            </a:r>
            <a:r>
              <a:rPr lang="en-US" sz="180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  <a:sym typeface="Wingdings" pitchFamily="2" charset="2"/>
              </a:rPr>
              <a:t>   BLACK POWER        BLACK LIVES MATTER</a:t>
            </a:r>
            <a:endParaRPr lang="en-US" sz="1800" dirty="0">
              <a:solidFill>
                <a:srgbClr val="201F1E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r>
              <a:rPr lang="en-US" sz="180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      Baptist      </a:t>
            </a:r>
            <a:r>
              <a:rPr lang="en-US" sz="180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  <a:sym typeface="Wingdings" pitchFamily="2" charset="2"/>
              </a:rPr>
              <a:t></a:t>
            </a:r>
            <a:r>
              <a:rPr lang="en-US" sz="180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 Marxist/Existentialist  </a:t>
            </a:r>
            <a:r>
              <a:rPr lang="en-US" sz="180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  <a:sym typeface="Wingdings" pitchFamily="2" charset="2"/>
              </a:rPr>
              <a:t>   </a:t>
            </a:r>
            <a:r>
              <a:rPr lang="en-US" sz="180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Social-Media Marxist</a:t>
            </a:r>
            <a:r>
              <a:rPr lang="en-GR" dirty="0">
                <a:solidFill>
                  <a:schemeClr val="tx2"/>
                </a:solidFill>
                <a:effectLst/>
              </a:rPr>
              <a:t> </a:t>
            </a:r>
            <a:endParaRPr lang="en-G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03460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A4AC-20BA-74B8-B38D-B979A576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82" y="-108156"/>
            <a:ext cx="8280667" cy="1127331"/>
          </a:xfrm>
        </p:spPr>
        <p:txBody>
          <a:bodyPr/>
          <a:lstStyle/>
          <a:p>
            <a:r>
              <a:rPr lang="en-GB" dirty="0">
                <a:latin typeface="+mn-lt"/>
              </a:rPr>
              <a:t>C</a:t>
            </a:r>
            <a:r>
              <a:rPr lang="en-GR" dirty="0">
                <a:latin typeface="+mn-lt"/>
              </a:rPr>
              <a:t>ivil rights     </a:t>
            </a:r>
            <a:r>
              <a:rPr lang="en-GR" dirty="0">
                <a:latin typeface="+mn-lt"/>
                <a:sym typeface="Wingdings" pitchFamily="2" charset="2"/>
              </a:rPr>
              <a:t>      black power</a:t>
            </a:r>
            <a:endParaRPr lang="en-GR" dirty="0">
              <a:latin typeface="+mn-lt"/>
            </a:endParaRPr>
          </a:p>
        </p:txBody>
      </p:sp>
      <p:pic>
        <p:nvPicPr>
          <p:cNvPr id="5" name="Content Placeholder 3" descr="Screen Shot 2021-04-26 at 7.35.44 PM.png">
            <a:extLst>
              <a:ext uri="{FF2B5EF4-FFF2-40B4-BE49-F238E27FC236}">
                <a16:creationId xmlns:a16="http://schemas.microsoft.com/office/drawing/2014/main" id="{1426EEFE-18AF-24A1-A504-996F1A472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1469"/>
          <a:stretch>
            <a:fillRect/>
          </a:stretch>
        </p:blipFill>
        <p:spPr>
          <a:xfrm>
            <a:off x="-3191422" y="1019175"/>
            <a:ext cx="7631638" cy="566338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07796-51D8-C838-DC17-91888C70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06" y="1019175"/>
            <a:ext cx="4307532" cy="65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1627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-415364"/>
            <a:ext cx="76200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+mj-cs"/>
              </a:rPr>
              <a:t>Black power </a:t>
            </a:r>
            <a:r>
              <a:rPr lang="en-US" dirty="0">
                <a:latin typeface="+mn-lt"/>
                <a:ea typeface="+mj-ea"/>
                <a:cs typeface="+mj-cs"/>
                <a:sym typeface="Wingdings"/>
              </a:rPr>
              <a:t></a:t>
            </a:r>
            <a:r>
              <a:rPr lang="en-US" dirty="0">
                <a:latin typeface="+mn-lt"/>
                <a:ea typeface="+mj-ea"/>
                <a:cs typeface="+mj-cs"/>
              </a:rPr>
              <a:t> #</a:t>
            </a:r>
            <a:r>
              <a:rPr lang="en-US" dirty="0" err="1">
                <a:latin typeface="+mn-lt"/>
                <a:ea typeface="+mj-ea"/>
                <a:cs typeface="+mj-cs"/>
              </a:rPr>
              <a:t>blm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  <p:pic>
        <p:nvPicPr>
          <p:cNvPr id="29698" name="Content Placeholder 3" descr="Screen Shot 2020-12-29 at 6.58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8" b="12598"/>
          <a:stretch>
            <a:fillRect/>
          </a:stretch>
        </p:blipFill>
        <p:spPr>
          <a:xfrm>
            <a:off x="442913" y="956236"/>
            <a:ext cx="3795713" cy="4373563"/>
          </a:xfrm>
        </p:spPr>
      </p:pic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4765675" y="1752600"/>
            <a:ext cx="368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29700" name="Picture 6" descr="Screen Shot 2020-12-29 at 11.39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960718"/>
            <a:ext cx="43815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987" y="5427407"/>
            <a:ext cx="83291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Palatino Linotype" panose="02040502050505030304" pitchFamily="18" charset="0"/>
              </a:rPr>
              <a:t>BLACK LIVES MATTER. HASHTAG + A COLLECTION OF “CHAPTERS”</a:t>
            </a:r>
          </a:p>
          <a:p>
            <a:pPr marL="342900" lvl="0" indent="-342900">
              <a:buFont typeface="UICTFontTextStyleBody"/>
              <a:buChar char="-"/>
            </a:pPr>
            <a:r>
              <a:rPr lang="en-GB" sz="16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Going viral, capturing the imagination of many, that symbolism looks good but lacks a concrete story.</a:t>
            </a:r>
            <a:endParaRPr lang="en-GR" sz="1600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>
              <a:buFont typeface="UICTFontTextStyleBody"/>
              <a:buChar char="-"/>
            </a:pPr>
            <a:r>
              <a:rPr lang="en-GB" sz="160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D</a:t>
            </a:r>
            <a:r>
              <a:rPr lang="en-GB" sz="16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isconnected from tangible demands (whether radical or practical).</a:t>
            </a:r>
            <a:endParaRPr lang="en-GR" sz="1600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>
              <a:buFont typeface="UICTFontTextStyleBody"/>
              <a:buChar char="-"/>
            </a:pPr>
            <a:r>
              <a:rPr lang="en-GB" sz="16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Demands that can be wrestled with, understood, responded to</a:t>
            </a:r>
            <a:r>
              <a:rPr lang="en-GB" sz="18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en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Content Placeholder 3" descr="Screen Shot 2021-04-26 at 7.35.44 PM.png">
            <a:extLst>
              <a:ext uri="{FF2B5EF4-FFF2-40B4-BE49-F238E27FC236}">
                <a16:creationId xmlns:a16="http://schemas.microsoft.com/office/drawing/2014/main" id="{29819191-4D69-28B0-D568-55CD4B4C0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1469"/>
          <a:stretch>
            <a:fillRect/>
          </a:stretch>
        </p:blipFill>
        <p:spPr>
          <a:xfrm>
            <a:off x="457200" y="358775"/>
            <a:ext cx="8193088" cy="6080125"/>
          </a:xfrm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7B20-8226-5671-D39D-FDD3EF37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>
                <a:latin typeface="+mn-lt"/>
              </a:rPr>
              <a:t>RACISM REDEFINED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499E0-1C79-4108-F004-92584A151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UICTFontTextStyleBody"/>
              <a:buChar char="-"/>
            </a:pPr>
            <a:r>
              <a:rPr lang="en-US" sz="1800" b="0" dirty="0">
                <a:solidFill>
                  <a:srgbClr val="201F1E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S</a:t>
            </a:r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hift in both the meaning of racism and methods for detecting it.</a:t>
            </a: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>
              <a:buFont typeface="UICTFontTextStyleBody"/>
              <a:buChar char="-"/>
            </a:pPr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From racism defined as the individual belief in the superiority of one race over another, to a belief perpetuated by a whole system.</a:t>
            </a: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>
              <a:buFont typeface="UICTFontTextStyleBody"/>
              <a:buChar char="-"/>
            </a:pPr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From violence manifested through action, to violence manifested through:</a:t>
            </a: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/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- discriminatory </a:t>
            </a:r>
            <a:r>
              <a:rPr lang="en-US" sz="1800" b="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words and images.</a:t>
            </a:r>
            <a:endParaRPr lang="en-GR" sz="1800" b="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- subtler unconscious harm through </a:t>
            </a:r>
            <a:r>
              <a:rPr lang="en-US" sz="1800" b="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insensitive language</a:t>
            </a:r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en-US" sz="1800" b="0" dirty="0">
                <a:solidFill>
                  <a:schemeClr val="tx2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underrepresentation</a:t>
            </a:r>
            <a:r>
              <a:rPr lang="en-US" sz="1800" b="0" dirty="0"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1800" b="0" dirty="0">
                <a:solidFill>
                  <a:srgbClr val="201F1E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in film, TV, adverts, books and newspapers.</a:t>
            </a: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11358006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6337-CB4A-68DD-B95D-A3DAE0EC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96864-AACA-12B0-9E11-53A4F498F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4. COMPASSIONATE DOUBLE STANDARD</a:t>
            </a:r>
            <a:endParaRPr lang="en-US" b="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185008553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21-06-03 at 5.59.3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b="9012"/>
          <a:stretch>
            <a:fillRect/>
          </a:stretch>
        </p:blipFill>
        <p:spPr>
          <a:xfrm>
            <a:off x="4230688" y="1157288"/>
            <a:ext cx="3524250" cy="4767262"/>
          </a:xfrm>
        </p:spPr>
      </p:pic>
      <p:pic>
        <p:nvPicPr>
          <p:cNvPr id="7" name="Picture 6" descr="Screen Shot 2021-06-03 at 6.03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7288"/>
            <a:ext cx="3427506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765A-ECFA-D784-3EAE-563B873B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>
                <a:latin typeface="+mn-lt"/>
              </a:rPr>
              <a:t>NEW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15EC8-8A3C-1D0C-2634-E07E0896E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/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 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Minority art is permitted its mess, its self-contradiction, its right to be received as experimental expression only.</a:t>
            </a:r>
          </a:p>
          <a:p>
            <a:pPr marL="0" lvl="0" indent="0"/>
            <a:r>
              <a:rPr lang="en-GR" sz="1800" b="0" dirty="0">
                <a:solidFill>
                  <a:srgbClr val="2D2B29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–  </a:t>
            </a:r>
            <a:r>
              <a:rPr lang="en-GR" sz="18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Whereas art made by people from majority groups is taken to signify the maker’s historical privilege, checked for its damaging politics, and required to tread carefully.</a:t>
            </a:r>
            <a:endParaRPr lang="en-US" altLang="en-GR" sz="1800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Black hip-hop </a:t>
            </a:r>
            <a:r>
              <a:rPr lang="en-US" altLang="en-GR" sz="18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is celebrated for its raw artistic honesty even if it breaks moral codes that would lead white artists to be cancelled.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Women</a:t>
            </a:r>
            <a:r>
              <a:rPr lang="en-US" altLang="en-GR" sz="18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are allowed to tell jokes against men that would get men into serous trouble if the roles were reversed.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GR" sz="1800" b="0" dirty="0">
                <a:solidFill>
                  <a:srgbClr val="D1282E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Trans performers</a:t>
            </a:r>
            <a:r>
              <a:rPr lang="en-US" altLang="en-GR" sz="1800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– who exaggerate some of the most toxic stereotypes about women for entertainment – are given a free pass on the basis of their marginality. </a:t>
            </a:r>
          </a:p>
          <a:p>
            <a:pPr marL="342900" lvl="0" indent="-342900">
              <a:buFont typeface="UICTFontTextStyleBody"/>
              <a:buChar char="-"/>
            </a:pPr>
            <a:endParaRPr lang="en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592583895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9412"/>
            <a:ext cx="5791200" cy="1371600"/>
          </a:xfrm>
        </p:spPr>
        <p:txBody>
          <a:bodyPr/>
          <a:lstStyle/>
          <a:p>
            <a:r>
              <a:rPr lang="en-US" dirty="0">
                <a:latin typeface="+mn-lt"/>
              </a:rPr>
              <a:t>Frantz fanon</a:t>
            </a:r>
          </a:p>
        </p:txBody>
      </p:sp>
      <p:pic>
        <p:nvPicPr>
          <p:cNvPr id="5" name="Content Placeholder 4" descr="Screen Shot 2021-05-17 at 6.47.0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42" r="11915" b="-46923"/>
          <a:stretch/>
        </p:blipFill>
        <p:spPr>
          <a:xfrm>
            <a:off x="143433" y="0"/>
            <a:ext cx="4682565" cy="7933765"/>
          </a:xfrm>
        </p:spPr>
      </p:pic>
      <p:sp>
        <p:nvSpPr>
          <p:cNvPr id="4" name="TextBox 3"/>
          <p:cNvSpPr txBox="1"/>
          <p:nvPr/>
        </p:nvSpPr>
        <p:spPr>
          <a:xfrm>
            <a:off x="4497293" y="1524636"/>
            <a:ext cx="46467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/>
              <a:t>MARXIST WEST INDIAN PSYCHIATRIST, POST-COLONIAL PIONEER.</a:t>
            </a:r>
          </a:p>
          <a:p>
            <a:endParaRPr lang="en-US" sz="2200" dirty="0"/>
          </a:p>
          <a:p>
            <a:pPr marL="285750" indent="-285750">
              <a:buFontTx/>
              <a:buChar char="-"/>
            </a:pPr>
            <a:r>
              <a:rPr lang="en-US" sz="2200" dirty="0"/>
              <a:t>DIAGNOSED PATHOLOGY IN COLONIAL RELATIONS (WHITE GUILT)</a:t>
            </a:r>
          </a:p>
          <a:p>
            <a:endParaRPr lang="en-US" sz="2200" dirty="0"/>
          </a:p>
          <a:p>
            <a:pPr marL="285750" indent="-285750">
              <a:buFontTx/>
              <a:buChar char="-"/>
            </a:pPr>
            <a:r>
              <a:rPr lang="en-US" sz="2200" dirty="0"/>
              <a:t>USED EXISTENTIALIST PHILOSOPHERS TO UNPICK WHITE IDEAS OF BLACK “PRIMITIVISM’’</a:t>
            </a:r>
          </a:p>
          <a:p>
            <a:pPr marL="285750" indent="-285750">
              <a:buFontTx/>
              <a:buChar char="-"/>
            </a:pPr>
            <a:endParaRPr lang="en-US" sz="2200" dirty="0"/>
          </a:p>
          <a:p>
            <a:pPr marL="285750" indent="-285750">
              <a:buFontTx/>
              <a:buChar char="-"/>
            </a:pPr>
            <a:r>
              <a:rPr lang="en-US" sz="2200" dirty="0">
                <a:solidFill>
                  <a:srgbClr val="D1282E"/>
                </a:solidFill>
              </a:rPr>
              <a:t>BIG INFLUENCE ON “BLACK POWER”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EEA2-F70B-C223-8134-87B927AA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1DF83-4057-D131-CDF0-EF5D153A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00572" y="0"/>
            <a:ext cx="12454017" cy="6992679"/>
          </a:xfrm>
        </p:spPr>
      </p:pic>
    </p:spTree>
    <p:extLst>
      <p:ext uri="{BB962C8B-B14F-4D97-AF65-F5344CB8AC3E}">
        <p14:creationId xmlns:p14="http://schemas.microsoft.com/office/powerpoint/2010/main" val="2617849177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259" y="-523084"/>
            <a:ext cx="8791388" cy="1371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D1282E"/>
                </a:solidFill>
                <a:latin typeface="+mn-lt"/>
              </a:rPr>
              <a:t>TRANS VS. FEMINISTS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12" y="168551"/>
            <a:ext cx="7620000" cy="4074743"/>
          </a:xfrm>
        </p:spPr>
        <p:txBody>
          <a:bodyPr>
            <a:normAutofit/>
          </a:bodyPr>
          <a:lstStyle/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‘Gender is culturally formed but it’s also a domain of agency or freedom. It’s most important to resist the violence that is imposed by ideal gender norms, especially against those who are gender different, who are non-conforming in their gender presentation’</a:t>
            </a:r>
          </a:p>
          <a:p>
            <a:r>
              <a:rPr lang="en-US" b="0" dirty="0"/>
              <a:t>Judith Butler</a:t>
            </a:r>
          </a:p>
          <a:p>
            <a:endParaRPr lang="en-US" b="0" dirty="0"/>
          </a:p>
          <a:p>
            <a:r>
              <a:rPr lang="en-US" b="0" dirty="0"/>
              <a:t>‘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243294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Screen Shot 2021-06-07 at 5.4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2" y="3080123"/>
            <a:ext cx="65913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3709-742D-0D33-A428-42EF70616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</a:t>
            </a:r>
            <a:r>
              <a:rPr lang="en-GR" dirty="0">
                <a:latin typeface="+mn-lt"/>
              </a:rPr>
              <a:t>o recap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B830A-56D0-259D-BDB1-45B63AA1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1720646"/>
            <a:ext cx="7870723" cy="4405518"/>
          </a:xfrm>
        </p:spPr>
        <p:txBody>
          <a:bodyPr/>
          <a:lstStyle/>
          <a:p>
            <a:pPr marL="0" indent="0" fontAlgn="base"/>
            <a:r>
              <a:rPr lang="en-GR" sz="1800" b="0" dirty="0"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1. </a:t>
            </a:r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SPIRITUAL ELITISM</a:t>
            </a:r>
          </a:p>
          <a:p>
            <a:pPr marL="285750" indent="-285750">
              <a:buFontTx/>
              <a:buChar char="-"/>
            </a:pPr>
            <a:r>
              <a:rPr lang="en-GB" sz="1800" b="0" dirty="0"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“U</a:t>
            </a:r>
            <a:r>
              <a:rPr lang="en-GB" sz="1800" b="0" dirty="0"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 and Them” inherited from 60s.</a:t>
            </a:r>
          </a:p>
          <a:p>
            <a:pPr>
              <a:buFontTx/>
              <a:buChar char="-"/>
            </a:pPr>
            <a:r>
              <a:rPr lang="en-GB" sz="1800" b="0" dirty="0">
                <a:solidFill>
                  <a:srgbClr val="000000"/>
                </a:solidFill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Enlightened/Benighted; Woke/Napping.</a:t>
            </a:r>
            <a:endParaRPr lang="en-US" b="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 fontAlgn="base"/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2. WORDS AS VIOLENCE </a:t>
            </a:r>
          </a:p>
          <a:p>
            <a:pPr marL="285750" indent="-285750" fontAlgn="base">
              <a:buFontTx/>
              <a:buChar char="-"/>
            </a:pP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Inherited from 2</a:t>
            </a:r>
            <a:r>
              <a:rPr lang="en-US" sz="1600" b="0" baseline="300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nd</a:t>
            </a: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 Wave Feminism.</a:t>
            </a:r>
          </a:p>
          <a:p>
            <a:pPr fontAlgn="base">
              <a:buFontTx/>
              <a:buChar char="-"/>
            </a:pPr>
            <a:r>
              <a:rPr lang="en-US" sz="1600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The moment the Counterculture started policing itself.</a:t>
            </a:r>
            <a:endParaRPr lang="en-US" b="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 fontAlgn="base"/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3. EXPANDING BIGOTRY</a:t>
            </a:r>
          </a:p>
          <a:p>
            <a:pPr marL="0" indent="0" fontAlgn="base"/>
            <a:r>
              <a:rPr lang="en-US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-    </a:t>
            </a:r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Racism redefined, expanded to include discriminatory words, unconscious    harm, representation.</a:t>
            </a:r>
            <a:endParaRPr lang="en-US" b="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 fontAlgn="base"/>
            <a:r>
              <a:rPr lang="en-US" b="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4. COMPASSIONATE DOUBLE STANDARD</a:t>
            </a:r>
          </a:p>
          <a:p>
            <a:pPr marL="0" indent="0"/>
            <a:r>
              <a:rPr lang="en-US" sz="1600" b="0" dirty="0">
                <a:solidFill>
                  <a:srgbClr val="000000"/>
                </a:solidFill>
                <a:latin typeface="Palatino Linotype" panose="02040502050505030304" pitchFamily="18" charset="0"/>
                <a:cs typeface="Segoe UI" panose="020B0502040204020203" pitchFamily="34" charset="0"/>
              </a:rPr>
              <a:t>-     </a:t>
            </a:r>
            <a:r>
              <a:rPr lang="en-GR" sz="1600" b="0" dirty="0">
                <a:solidFill>
                  <a:srgbClr val="2D2B29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Segoe UI" panose="020B0502040204020203" pitchFamily="34" charset="0"/>
              </a:rPr>
              <a:t>Minority art is permitted its mess, its self-contradiction, its right to be received as experimental expression only.</a:t>
            </a:r>
            <a:endParaRPr lang="en-GR" sz="1600" b="0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indent="0" fontAlgn="base"/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343065134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A19C-9F3F-3451-77BA-E5EFF039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BCC381-8857-1FB2-E3B6-13E5EA6F1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639" y="152400"/>
            <a:ext cx="5453158" cy="6549204"/>
          </a:xfrm>
        </p:spPr>
      </p:pic>
    </p:spTree>
    <p:extLst>
      <p:ext uri="{BB962C8B-B14F-4D97-AF65-F5344CB8AC3E}">
        <p14:creationId xmlns:p14="http://schemas.microsoft.com/office/powerpoint/2010/main" val="2897308865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24AD-DE34-43BA-C6CE-6E9452DB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9394" name="Content Placeholder 3" descr="Screen Shot 2021-05-05 at 10.58.50 AM.png">
            <a:extLst>
              <a:ext uri="{FF2B5EF4-FFF2-40B4-BE49-F238E27FC236}">
                <a16:creationId xmlns:a16="http://schemas.microsoft.com/office/drawing/2014/main" id="{A2BA019F-206A-4999-0345-6CDB6CE95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072" b="-113072"/>
          <a:stretch>
            <a:fillRect/>
          </a:stretch>
        </p:blipFill>
        <p:spPr>
          <a:xfrm>
            <a:off x="582613" y="152400"/>
            <a:ext cx="7494587" cy="6594475"/>
          </a:xfr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ordan Peterson.jpg">
            <a:extLst>
              <a:ext uri="{FF2B5EF4-FFF2-40B4-BE49-F238E27FC236}">
                <a16:creationId xmlns:a16="http://schemas.microsoft.com/office/drawing/2014/main" id="{EBF8D3D8-E7BC-9FD5-64BF-21B712E2A7EF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44" r="-33844"/>
          <a:stretch>
            <a:fillRect/>
          </a:stretch>
        </p:blipFill>
        <p:spPr>
          <a:xfrm>
            <a:off x="-1735261" y="2869808"/>
            <a:ext cx="5256585" cy="4466672"/>
          </a:xfrm>
          <a:prstGeom prst="rect">
            <a:avLst/>
          </a:prstGeom>
        </p:spPr>
      </p:pic>
      <p:pic>
        <p:nvPicPr>
          <p:cNvPr id="5" name="Content Placeholder 3" descr="Joe Rogan.jpeg">
            <a:extLst>
              <a:ext uri="{FF2B5EF4-FFF2-40B4-BE49-F238E27FC236}">
                <a16:creationId xmlns:a16="http://schemas.microsoft.com/office/drawing/2014/main" id="{BCCC19C8-78F7-B603-80D7-C1F9A7CCB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63" b="-19663"/>
          <a:stretch>
            <a:fillRect/>
          </a:stretch>
        </p:blipFill>
        <p:spPr>
          <a:xfrm>
            <a:off x="-914386" y="-644156"/>
            <a:ext cx="5198511" cy="4075200"/>
          </a:xfrm>
          <a:prstGeom prst="rect">
            <a:avLst/>
          </a:prstGeom>
        </p:spPr>
      </p:pic>
      <p:pic>
        <p:nvPicPr>
          <p:cNvPr id="6" name="Content Placeholder 3" descr="Bret_Weinstein_in_2018.png">
            <a:extLst>
              <a:ext uri="{FF2B5EF4-FFF2-40B4-BE49-F238E27FC236}">
                <a16:creationId xmlns:a16="http://schemas.microsoft.com/office/drawing/2014/main" id="{E229521D-128F-A4E1-189C-0991C35E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64" r="-21664"/>
          <a:stretch>
            <a:fillRect/>
          </a:stretch>
        </p:blipFill>
        <p:spPr>
          <a:xfrm>
            <a:off x="1807834" y="-86509"/>
            <a:ext cx="4575767" cy="2952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85424AB-9F41-A878-14AD-FD4007DFD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 dirty="0"/>
          </a:p>
        </p:txBody>
      </p:sp>
      <p:pic>
        <p:nvPicPr>
          <p:cNvPr id="9" name="Content Placeholder 4" descr="Sam_Harris_01.jpg">
            <a:extLst>
              <a:ext uri="{FF2B5EF4-FFF2-40B4-BE49-F238E27FC236}">
                <a16:creationId xmlns:a16="http://schemas.microsoft.com/office/drawing/2014/main" id="{5093C320-A9F9-FF40-EC5D-20CBF1FAE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17" r="-48017"/>
          <a:stretch>
            <a:fillRect/>
          </a:stretch>
        </p:blipFill>
        <p:spPr>
          <a:xfrm>
            <a:off x="649450" y="2868359"/>
            <a:ext cx="6984538" cy="446667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340A143-792F-0C02-490B-F820E21F6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62172" y="-86509"/>
            <a:ext cx="3143649" cy="430626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CFD250-DB60-9BC4-578D-EE8874089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375" y="2865491"/>
            <a:ext cx="3306968" cy="446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E813F-09A5-2478-247D-23BE7E85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79FE-DCD9-A267-464F-8B57E0553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GR" b="0" dirty="0">
                <a:solidFill>
                  <a:schemeClr val="tx2"/>
                </a:solidFill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OPEN LETTER TO HARPERS</a:t>
            </a:r>
            <a:r>
              <a:rPr lang="en-US" altLang="en-US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BAZAAR JULY 7 2020</a:t>
            </a:r>
          </a:p>
          <a:p>
            <a:endParaRPr lang="en-US" altLang="en-GR" b="0" dirty="0">
              <a:latin typeface="Palatino Linotype" panose="0204050205050503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‘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resistance must not be allowed to harden into its own brand of dogma or coercion</a:t>
            </a:r>
            <a:r>
              <a:rPr lang="en-US" altLang="en-US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GR" b="0" dirty="0">
                <a:latin typeface="Palatino Linotype" panose="02040502050505030304" pitchFamily="18" charset="0"/>
                <a:ea typeface="ＭＳ Ｐゴシック" panose="020B0600070205080204" pitchFamily="34" charset="-128"/>
              </a:rPr>
              <a:t>(signed by Noam Chomsky, J.K. Rowling, Cornel West, Margaret Atwood) </a:t>
            </a:r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11789206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9A5CF-2799-7B74-F3E7-12599102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4" y="-268288"/>
            <a:ext cx="9324975" cy="1371601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latin typeface="Palatino Linotype" panose="02040502050505030304" pitchFamily="18" charset="0"/>
              </a:rPr>
              <a:t>trans activists vs. "</a:t>
            </a:r>
            <a:r>
              <a:rPr lang="en-US" sz="2000" dirty="0" err="1">
                <a:latin typeface="Palatino Linotype" panose="02040502050505030304" pitchFamily="18" charset="0"/>
              </a:rPr>
              <a:t>t</a:t>
            </a:r>
            <a:r>
              <a:rPr lang="en-US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RANS</a:t>
            </a: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rgbClr val="D1282E"/>
                </a:solidFill>
                <a:latin typeface="Palatino Linotype" panose="02040502050505030304" pitchFamily="18" charset="0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XCLUSIONARY </a:t>
            </a:r>
            <a:r>
              <a:rPr lang="en-US" sz="2000" dirty="0">
                <a:solidFill>
                  <a:srgbClr val="D1282E"/>
                </a:solidFill>
                <a:latin typeface="Palatino Linotype" panose="02040502050505030304" pitchFamily="18" charset="0"/>
              </a:rPr>
              <a:t>r </a:t>
            </a: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</a:rPr>
              <a:t>ADICAL </a:t>
            </a:r>
            <a:r>
              <a:rPr lang="en-US" sz="2000" dirty="0" err="1">
                <a:solidFill>
                  <a:srgbClr val="D1282E"/>
                </a:solidFill>
                <a:latin typeface="Palatino Linotype" panose="02040502050505030304" pitchFamily="18" charset="0"/>
              </a:rPr>
              <a:t>f</a:t>
            </a:r>
            <a:r>
              <a:rPr lang="en-US" sz="2000" dirty="0" err="1">
                <a:solidFill>
                  <a:srgbClr val="000000"/>
                </a:solidFill>
                <a:latin typeface="Palatino Linotype" panose="02040502050505030304" pitchFamily="18" charset="0"/>
              </a:rPr>
              <a:t>EMINIST</a:t>
            </a:r>
            <a:r>
              <a:rPr lang="en-US" sz="2000" dirty="0" err="1">
                <a:solidFill>
                  <a:srgbClr val="D1282E"/>
                </a:solidFill>
                <a:latin typeface="Palatino Linotype" panose="02040502050505030304" pitchFamily="18" charset="0"/>
              </a:rPr>
              <a:t>s</a:t>
            </a:r>
            <a:r>
              <a:rPr lang="en-US" sz="2000" dirty="0">
                <a:solidFill>
                  <a:srgbClr val="D1282E"/>
                </a:solidFill>
                <a:latin typeface="Palatino Linotype" panose="02040502050505030304" pitchFamily="18" charset="0"/>
              </a:rPr>
              <a:t>”</a:t>
            </a:r>
            <a:endParaRPr lang="en-US" sz="2000" dirty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1506" name="Content Placeholder 5" descr="Screen Shot 2021-12-06 at 1.14.50 PM.png">
            <a:extLst>
              <a:ext uri="{FF2B5EF4-FFF2-40B4-BE49-F238E27FC236}">
                <a16:creationId xmlns:a16="http://schemas.microsoft.com/office/drawing/2014/main" id="{6004095C-6C89-9BD2-E2CC-44E711394B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b="1366"/>
          <a:stretch>
            <a:fillRect/>
          </a:stretch>
        </p:blipFill>
        <p:spPr>
          <a:xfrm>
            <a:off x="457200" y="1528763"/>
            <a:ext cx="3771900" cy="4373562"/>
          </a:xfrm>
        </p:spPr>
      </p:pic>
      <p:pic>
        <p:nvPicPr>
          <p:cNvPr id="21507" name="Picture 6" descr="Screen Shot 2021-12-06 at 1.20.21 PM.png">
            <a:extLst>
              <a:ext uri="{FF2B5EF4-FFF2-40B4-BE49-F238E27FC236}">
                <a16:creationId xmlns:a16="http://schemas.microsoft.com/office/drawing/2014/main" id="{22F9A3BC-1241-3BD4-B8F0-2779E9AB6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528763"/>
            <a:ext cx="4318000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80E5-AB2D-55E4-443F-43F7991D1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955A74-E6BB-8265-C695-8A0E035B0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7347" y="0"/>
            <a:ext cx="5509834" cy="44018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B5677-5029-9DDB-901B-17E253D5C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7347" y="3429000"/>
            <a:ext cx="9872802" cy="5579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16DCC-7FCA-83CD-616C-56F88EB9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678" y="0"/>
            <a:ext cx="60804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08189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65134</TotalTime>
  <Words>1752</Words>
  <Application>Microsoft Macintosh PowerPoint</Application>
  <PresentationFormat>On-screen Show (4:3)</PresentationFormat>
  <Paragraphs>180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Arial Black</vt:lpstr>
      <vt:lpstr>Calibri</vt:lpstr>
      <vt:lpstr>Century</vt:lpstr>
      <vt:lpstr>Palatino Linotype</vt:lpstr>
      <vt:lpstr>Times</vt:lpstr>
      <vt:lpstr>Times New Roman</vt:lpstr>
      <vt:lpstr>UICTFontTextStyleBody</vt:lpstr>
      <vt:lpstr>Essential</vt:lpstr>
      <vt:lpstr> UNDERSTANDING THE CULTURE WARS: HOW THE 60S EXPLAIN OUR DIVIDED AGE         </vt:lpstr>
      <vt:lpstr>PowerPoint Presentation</vt:lpstr>
      <vt:lpstr>My AIMS</vt:lpstr>
      <vt:lpstr>PowerPoint Presentation</vt:lpstr>
      <vt:lpstr>PowerPoint Presentation</vt:lpstr>
      <vt:lpstr>PowerPoint Presentation</vt:lpstr>
      <vt:lpstr>PowerPoint Presentation</vt:lpstr>
      <vt:lpstr>trans activists vs. "tRANS EXCLUSIONARY r ADICAL fEMINISTs”</vt:lpstr>
      <vt:lpstr>PowerPoint Presentation</vt:lpstr>
      <vt:lpstr>My questions</vt:lpstr>
      <vt:lpstr>Civil rights  black power   black lives matter</vt:lpstr>
      <vt:lpstr>PowerPoint Presentation</vt:lpstr>
      <vt:lpstr>structure</vt:lpstr>
      <vt:lpstr>PowerPoint Presentation</vt:lpstr>
      <vt:lpstr>PowerPoint Presentation</vt:lpstr>
      <vt:lpstr>GENDER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CONSCIOUSNESS RAISING</vt:lpstr>
      <vt:lpstr>PowerPoint Presentation</vt:lpstr>
      <vt:lpstr>CONSCIOUSNESS RAISING</vt:lpstr>
      <vt:lpstr>COUNTERCULTURAL SHIFT </vt:lpstr>
      <vt:lpstr>PowerPoint Presentation</vt:lpstr>
      <vt:lpstr>PowerPoint Presentation</vt:lpstr>
      <vt:lpstr>PowerPoint Presentation</vt:lpstr>
      <vt:lpstr>PowerPoint Presentation</vt:lpstr>
      <vt:lpstr>Civil rights           black power</vt:lpstr>
      <vt:lpstr>Black power  #blm</vt:lpstr>
      <vt:lpstr>PowerPoint Presentation</vt:lpstr>
      <vt:lpstr>RACISM REDEFINED</vt:lpstr>
      <vt:lpstr>PowerPoint Presentation</vt:lpstr>
      <vt:lpstr>PowerPoint Presentation</vt:lpstr>
      <vt:lpstr>NEW RULES</vt:lpstr>
      <vt:lpstr>Frantz fanon</vt:lpstr>
      <vt:lpstr>TRANS VS. FEMINISTS</vt:lpstr>
      <vt:lpstr>To recap 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Tyranny of Cool: Orthodoxy, Heresy &amp; the 1960s Counterculture Dr Guy Stevenson  Institute for Advanced Studies in the Humanities, University of Edinburgh  g.stevenson@ed.ac.uk</dc:title>
  <dc:creator>Guy Stevenson</dc:creator>
  <cp:lastModifiedBy>Guy Stevenson</cp:lastModifiedBy>
  <cp:revision>374</cp:revision>
  <dcterms:created xsi:type="dcterms:W3CDTF">2019-04-03T13:42:40Z</dcterms:created>
  <dcterms:modified xsi:type="dcterms:W3CDTF">2023-06-08T14:09:46Z</dcterms:modified>
</cp:coreProperties>
</file>