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9E906-FEC6-4121-996B-CF99C9DA4918}" v="3" dt="2024-03-05T17:00:39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5AE9-A78A-9389-308D-20F1C0395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7F2DB-F1FD-31B8-5E09-96EC0181F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B83ED-8988-597A-23F4-C5946E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3FA53-0345-ADB5-72C0-A9D6A0FA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630A9-FD5A-E57F-19C5-5EFDCC4A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04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BA2B-4B66-F73C-46B0-9BA578BC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6C44A-34CE-9203-F6B5-F18A5BAEE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CF3F1-768E-AA5D-18DB-84AB94D4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98B1F-AC4A-99E2-CADF-8682C8CC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5363D-CD84-9164-69F5-D0329FF9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3E8CC-1768-9F16-7E8F-ADD3B4BE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435F0-8D4D-8D91-15EE-0FE4BB858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BF5CB-C5EF-F3B8-7D63-532061C0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9F6C-A8B2-3AD1-B66C-4852A0D0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2A433-CC7F-7D1C-CA38-C43C741E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9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F506B-4FB4-24FB-8182-D0AFD07A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6959-03D0-A85B-A45B-06D8442E1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799BD-0399-75AE-4A81-47268D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94D59-C109-C79C-1F3A-0447DB36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F7DD4-91C8-C16B-CEAF-1D762D44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9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C032-5272-24B1-97BD-626EDD3B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98EB8-3CB6-1DF3-2FFF-004FCA5D5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164C4-15C5-6843-0A8F-666FE2A3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C7D7-3D70-275A-079B-B18F6C49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F2E2-2B27-DD92-EED5-AF4C06D6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42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F8CF-D5E7-0CEA-38C4-D67D86BA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51FA-97B9-B9A6-71BD-52BD2790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6F8AD-8D0E-FC59-2BE2-ABC384498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E6418-F724-A305-1BD9-D2158E1A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4D36B-2BD9-440D-B352-0DEB8E24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C455B-91CC-71F5-060D-5E85A0E1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61AD-F8C0-9731-9B17-93D6571D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6453C-3AE2-2781-57D6-E7906F3F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3FBF-F07C-D6CA-3878-660EF8BC9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C7851-BF12-D256-68BE-BCF6A07E0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2FFE6-2E0D-4EEC-C15F-801FE7C29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12F5E-CE30-EB38-6775-F622C9E9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8B885-10BC-79A2-3C46-5177F28A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39E32-03C7-F3CB-D7C8-FA83D49C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7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C5E9-5602-656C-C423-E6F6C4DD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1C6B0-891D-994D-6B1A-378534C8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2DEEA-69F1-E070-A767-248761FA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7CA65-7445-23BE-BD79-734204BC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2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51944-35D9-F438-2D3C-2B3EA570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0C952-7E7C-FB01-B108-B86F4797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BEBA1-B6DE-604B-2AA9-FA7C13A1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1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30F9-358B-64D5-C7B4-B17DD83F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7F69-DCA3-3353-3D46-C32FDD95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E9324-9410-47D2-9E62-03E5737F3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D9A2-A5C0-1FC3-916C-1D4BEB63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91563-F0D5-B07B-4221-BEF7271F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1219E-074D-87BE-7223-8BB69193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A7B4-7E23-FF73-D396-E53EE33F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ECA36-AC6F-A637-20A5-933482876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97202-C2CF-C870-C4FF-5F6F6D20F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5E958-CD1D-EE9F-0DB1-EDD5AF05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E5A98-E05A-69CE-FA84-BDF7AE29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7615D-4FD1-FFBC-3970-06066095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8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383948-1AD6-3798-81EF-68668166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5D424-1D0A-6A71-7DE4-B46F29FA5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C49E-109F-BA2F-96C3-00707E663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9298D9-B926-45F6-B4E9-225B4166B06D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98ECE-F44B-FA3B-9296-4B957B74B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94E10-1A84-DB93-8F51-609124C5B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D40AA5-CA3C-4192-A253-5067519259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8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358684X.2020.184704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 car car park from above">
            <a:extLst>
              <a:ext uri="{FF2B5EF4-FFF2-40B4-BE49-F238E27FC236}">
                <a16:creationId xmlns:a16="http://schemas.microsoft.com/office/drawing/2014/main" id="{8CF40959-BF1C-35C0-B01F-2D9ECEFBB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6" b="92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B309E-EEE5-7C67-A50B-51A2E1EE7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528" y="2299176"/>
            <a:ext cx="4131368" cy="1571164"/>
          </a:xfrm>
        </p:spPr>
        <p:txBody>
          <a:bodyPr anchor="t">
            <a:normAutofit/>
          </a:bodyPr>
          <a:lstStyle/>
          <a:p>
            <a:pPr algn="l"/>
            <a:r>
              <a:rPr lang="en-GB" sz="3600"/>
              <a:t>English crossovers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22D07-F1D0-8ECA-DF48-8A7E6CE50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529" y="4199213"/>
            <a:ext cx="4191938" cy="598548"/>
          </a:xfrm>
        </p:spPr>
        <p:txBody>
          <a:bodyPr anchor="ctr">
            <a:normAutofit/>
          </a:bodyPr>
          <a:lstStyle/>
          <a:p>
            <a:pPr algn="l"/>
            <a:r>
              <a:rPr lang="en-GB" sz="1800"/>
              <a:t>Dr Francis Gilbert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ticky notes on a wall">
            <a:extLst>
              <a:ext uri="{FF2B5EF4-FFF2-40B4-BE49-F238E27FC236}">
                <a16:creationId xmlns:a16="http://schemas.microsoft.com/office/drawing/2014/main" id="{F0A09FFA-3593-37D1-86C2-B3829B7F9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2990" b="6365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1D2D6-0E7F-ABF0-7346-579ACBAE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Democratising creative writing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4950-27A2-8BFA-8BE4-DF965F5F0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200">
                <a:solidFill>
                  <a:srgbClr val="FFFFFF"/>
                </a:solidFill>
              </a:rPr>
              <a:t>Creative writing can be used across many different subjects and for many different purposes:</a:t>
            </a:r>
          </a:p>
          <a:p>
            <a:r>
              <a:rPr lang="en-GB" sz="2200">
                <a:solidFill>
                  <a:srgbClr val="FFFFFF"/>
                </a:solidFill>
              </a:rPr>
              <a:t>Healing</a:t>
            </a:r>
          </a:p>
          <a:p>
            <a:r>
              <a:rPr lang="en-GB" sz="2200">
                <a:solidFill>
                  <a:srgbClr val="FFFFFF"/>
                </a:solidFill>
              </a:rPr>
              <a:t>Exploring</a:t>
            </a:r>
          </a:p>
          <a:p>
            <a:r>
              <a:rPr lang="en-GB" sz="2200">
                <a:solidFill>
                  <a:srgbClr val="FFFFFF"/>
                </a:solidFill>
              </a:rPr>
              <a:t>Vending</a:t>
            </a:r>
          </a:p>
          <a:p>
            <a:r>
              <a:rPr lang="en-GB" sz="2200">
                <a:solidFill>
                  <a:srgbClr val="FFFFFF"/>
                </a:solidFill>
              </a:rPr>
              <a:t>Connecting with other texts (intertextuality)</a:t>
            </a:r>
          </a:p>
          <a:p>
            <a:r>
              <a:rPr lang="en-GB" sz="2200">
                <a:solidFill>
                  <a:srgbClr val="FFFFFF"/>
                </a:solidFill>
              </a:rPr>
              <a:t>Activism</a:t>
            </a:r>
          </a:p>
          <a:p>
            <a:r>
              <a:rPr lang="en-GB" sz="2200">
                <a:solidFill>
                  <a:srgbClr val="FFFFFF"/>
                </a:solidFill>
              </a:rPr>
              <a:t>Learning </a:t>
            </a:r>
          </a:p>
          <a:p>
            <a:r>
              <a:rPr lang="en-GB" sz="2200">
                <a:solidFill>
                  <a:srgbClr val="FFFFFF"/>
                </a:solidFill>
              </a:rPr>
              <a:t>Gilbert, F. (2021) ‘Why Teach Creative Writing? Examining the Challenges of Its Pedagogies’, </a:t>
            </a:r>
            <a:r>
              <a:rPr lang="en-GB" sz="2200" i="1">
                <a:solidFill>
                  <a:srgbClr val="FFFFFF"/>
                </a:solidFill>
              </a:rPr>
              <a:t>Changing English</a:t>
            </a:r>
            <a:r>
              <a:rPr lang="en-GB" sz="2200">
                <a:solidFill>
                  <a:srgbClr val="FFFFFF"/>
                </a:solidFill>
              </a:rPr>
              <a:t>, 28(2), pp. 148–168. Available at: </a:t>
            </a:r>
            <a:r>
              <a:rPr lang="en-GB" sz="2200">
                <a:solidFill>
                  <a:srgbClr val="FFFFFF"/>
                </a:solidFill>
                <a:hlinkClick r:id="rId3"/>
              </a:rPr>
              <a:t>https://doi.org/10.1080/1358684X.2020.1847043</a:t>
            </a:r>
            <a:r>
              <a:rPr lang="en-GB" sz="2200">
                <a:solidFill>
                  <a:srgbClr val="FFFFFF"/>
                </a:solidFill>
              </a:rPr>
              <a:t>.</a:t>
            </a:r>
          </a:p>
          <a:p>
            <a:r>
              <a:rPr lang="en-GB" sz="2200">
                <a:solidFill>
                  <a:srgbClr val="FFFFFF"/>
                </a:solidFill>
              </a:rPr>
              <a:t> </a:t>
            </a:r>
          </a:p>
          <a:p>
            <a:endParaRPr lang="en-GB" sz="2200">
              <a:solidFill>
                <a:srgbClr val="FFFFFF"/>
              </a:solidFill>
            </a:endParaRPr>
          </a:p>
          <a:p>
            <a:endParaRPr lang="en-GB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1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FA778-428A-BE86-2C31-BB25419D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GB" sz="4000"/>
              <a:t>Researching</a:t>
            </a:r>
            <a:br>
              <a:rPr lang="en-GB" sz="4000"/>
            </a:b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766A-7CBB-6759-8876-1B92C752F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r>
              <a:rPr lang="en-GB" sz="1700" dirty="0">
                <a:solidFill>
                  <a:schemeClr val="tx1">
                    <a:alpha val="55000"/>
                  </a:schemeClr>
                </a:solidFill>
              </a:rPr>
              <a:t>Action Research</a:t>
            </a:r>
          </a:p>
          <a:p>
            <a:r>
              <a:rPr lang="en-GB" sz="1700" dirty="0">
                <a:solidFill>
                  <a:schemeClr val="tx1">
                    <a:alpha val="55000"/>
                  </a:schemeClr>
                </a:solidFill>
              </a:rPr>
              <a:t>Autoethnography</a:t>
            </a:r>
          </a:p>
          <a:p>
            <a:r>
              <a:rPr lang="en-GB" sz="1700" dirty="0">
                <a:solidFill>
                  <a:schemeClr val="tx1">
                    <a:alpha val="55000"/>
                  </a:schemeClr>
                </a:solidFill>
              </a:rPr>
              <a:t>Creative writing as research (practice research) </a:t>
            </a:r>
          </a:p>
          <a:p>
            <a:endParaRPr lang="en-GB" sz="1700" dirty="0">
              <a:solidFill>
                <a:schemeClr val="tx1">
                  <a:alpha val="55000"/>
                </a:schemeClr>
              </a:solidFill>
            </a:endParaRPr>
          </a:p>
          <a:p>
            <a:endParaRPr lang="en-GB" sz="17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n-GB" sz="1700" dirty="0">
                <a:solidFill>
                  <a:schemeClr val="tx1">
                    <a:alpha val="55000"/>
                  </a:schemeClr>
                </a:solidFill>
              </a:rPr>
              <a:t>Gilbert, F. and Macleroy, V. (2021) ‘Different ways of descending into the crypt: methodologies and methods for researching creative writing’, </a:t>
            </a:r>
            <a:r>
              <a:rPr lang="en-GB" sz="1700" i="1" dirty="0">
                <a:solidFill>
                  <a:schemeClr val="tx1">
                    <a:alpha val="55000"/>
                  </a:schemeClr>
                </a:solidFill>
              </a:rPr>
              <a:t>New writing (Clevedon, England)</a:t>
            </a:r>
            <a:r>
              <a:rPr lang="en-GB" sz="1700" dirty="0">
                <a:solidFill>
                  <a:schemeClr val="tx1">
                    <a:alpha val="55000"/>
                  </a:schemeClr>
                </a:solidFill>
              </a:rPr>
              <a:t>, 18(3), pp. 253–271. Available at: https://doi.org/10.1080/14790726.2020.1797822.</a:t>
            </a:r>
          </a:p>
          <a:p>
            <a:endParaRPr lang="en-GB" sz="17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56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144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English crossovers </vt:lpstr>
      <vt:lpstr>Democratising creative writing</vt:lpstr>
      <vt:lpstr>Researching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crossovers </dc:title>
  <dc:creator>Francis Gilbert</dc:creator>
  <cp:lastModifiedBy>Francis Gilbert</cp:lastModifiedBy>
  <cp:revision>2</cp:revision>
  <dcterms:created xsi:type="dcterms:W3CDTF">2024-03-05T16:43:57Z</dcterms:created>
  <dcterms:modified xsi:type="dcterms:W3CDTF">2024-03-06T11:26:57Z</dcterms:modified>
</cp:coreProperties>
</file>