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4" r:id="rId9"/>
    <p:sldId id="263" r:id="rId10"/>
    <p:sldId id="265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06"/>
    <p:restoredTop sz="94718"/>
  </p:normalViewPr>
  <p:slideViewPr>
    <p:cSldViewPr snapToGrid="0" snapToObjects="1">
      <p:cViewPr varScale="1">
        <p:scale>
          <a:sx n="132" d="100"/>
          <a:sy n="132" d="100"/>
        </p:scale>
        <p:origin x="18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9B055-4EF9-8544-9EA9-2C2199582521}" type="datetimeFigureOut">
              <a:rPr lang="en-US" smtClean="0"/>
              <a:t>2/27/22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94C9E-6DAF-1E4C-9011-3C981379F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1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A94C9E-6DAF-1E4C-9011-3C981379F5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88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9FFA8-3C34-2743-96C3-254B98F35A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101D08-F7B1-3E45-8451-5512138729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D25AD-AAE7-6447-8CA2-AD2D7C0E4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BEA01-7138-AD42-98B4-C8B576CE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27FDF-6D25-064A-983C-C9372093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9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EF87D-15D9-664A-B21E-FBAB707C6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94587F-A86C-044F-807F-9AFF40745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129B0-5D01-164B-A863-0947B3F4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90A3E-E6B9-5149-B21D-FEE62A69D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A65F4-2890-054B-8882-22537AF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91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5EDDAA-8D94-C04D-A9AD-C602ACFF30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49A090-6085-4640-9CB7-3EA9CCC41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ED3F2-6299-6741-B48B-0F570FE35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25ED3-CDCF-6D4B-B809-8D1822873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20D21-4E84-CB45-B155-FED6F66E5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46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B388A-3E5E-9740-8FC2-E1AA1C80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4D5DD-02F0-BA47-B25C-020ADEB61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13096-4726-284F-AFB8-60D4E2DE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E202A-192F-7844-92F4-557AC38B6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4D877-CC4B-9940-BACC-6D3792AA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3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59718-4FAE-1942-9AC7-1E67BB43F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2132F-EEEF-2142-A96B-4C969F632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5D0FD-BD5F-BB4D-B1C9-90974AA0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1AAFA-663F-2046-BC98-224C8FB2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16C59-6F89-3941-9429-208FA5963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33C25-A8D1-9E47-8057-FD94AA4C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CCB2E-0241-1D4D-8D82-05D13F73BB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C6BC2-6D37-9240-B6AE-BCB5C7A24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C66A1-733C-114B-84BA-2CA8D1AC8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B67DC-926D-A74B-8609-3B85A2208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45C48-20EA-7844-BD94-C1F29DA08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3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590E-E3DF-4647-9C5D-44463BF30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2E267-E38E-4043-929D-3A0D15998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2BF5BA-78C1-C144-AD5F-1B198EBF6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D92FA8-CA93-8C4D-8B64-20E2ACCE2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3F14A6-D57F-7D40-AA41-5E1C35C926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51B33E-14C1-6541-8F70-8569FF287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22B96F-550C-F641-BF75-419F9600E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1BFC55-949D-3846-A39C-0B78A9E2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74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AC652-DDBD-5946-863F-09D81995A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45603-D37F-4646-9C4A-D17922A06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A61CB9-FEF3-3D42-BFD7-C8C1ABA81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B10599-36AD-F149-B144-A536E474C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7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1F4C41-4FE4-F546-87D0-75DB780FC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2C0AAC-A860-9F41-9699-B2028AD28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1EBA1-0468-4646-8D43-456E8CC25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947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17770-74D5-7D4E-AC1A-9DD74C3A6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AAA2BE-7DEE-2540-A9D4-479821B95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0651D-F05A-484A-BFE2-BCAA39C1C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7EB691-7A8D-B948-872C-391D0774F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6F36E-9E37-F14A-BE4E-14DB5364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98CCA-B2BC-8643-A3BE-6B7A2F7A9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50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39A8-AEAD-3C43-8EF7-1E546A620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51FE7-D6CA-0940-9B7B-0BF1FDE765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34820-E132-5E49-8A8B-95F2D7506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2DFB4-DD7B-894F-A755-2F5E4279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CA06B3-7360-4B49-B0D4-820839638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BBCCA-7990-E743-A247-9E97BBF0C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978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8C4D7A-6559-774E-B027-EA6E5F8E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EDBC7-D819-E54F-BE8E-70AAB5531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BBC11-5C9A-B641-9F89-5785F7898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3F1E-61B7-2D4E-9D3C-32A2ED3CB79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2988F-1792-0348-85F8-84D0E1B699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1ABBE-E741-7845-8276-BDAD71821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C5347-6239-1D4E-8C41-E89E2961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1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C7711-23B4-3340-B51B-8EDC44DC49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GB" sz="4800" dirty="0">
                <a:solidFill>
                  <a:srgbClr val="FFFFFF"/>
                </a:solidFill>
              </a:rPr>
              <a:t>Leading change: Towards an inclusive and accessible department</a:t>
            </a:r>
            <a:br>
              <a:rPr lang="en-GB" sz="4800" dirty="0">
                <a:solidFill>
                  <a:srgbClr val="FFFFFF"/>
                </a:solidFill>
              </a:rPr>
            </a:br>
            <a:r>
              <a:rPr lang="en-GB" sz="2000" b="1" dirty="0">
                <a:solidFill>
                  <a:schemeClr val="bg1"/>
                </a:solidFill>
              </a:rPr>
              <a:t>Equality Diversity and Inclusion Conference 2022: Inclusive Institutions in Action, Advance HE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C7771-9F03-6843-ABB2-1D6C8694B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sz="3000" dirty="0"/>
              <a:t>Dr Jennifer George</a:t>
            </a:r>
          </a:p>
          <a:p>
            <a:pPr algn="l"/>
            <a:r>
              <a:rPr lang="en-US" dirty="0"/>
              <a:t>Head of the Computing Department &amp; School EDI Lead </a:t>
            </a:r>
          </a:p>
          <a:p>
            <a:pPr algn="l"/>
            <a:r>
              <a:rPr lang="en-US" dirty="0"/>
              <a:t>Goldsmiths, University of London</a:t>
            </a:r>
          </a:p>
        </p:txBody>
      </p:sp>
    </p:spTree>
    <p:extLst>
      <p:ext uri="{BB962C8B-B14F-4D97-AF65-F5344CB8AC3E}">
        <p14:creationId xmlns:p14="http://schemas.microsoft.com/office/powerpoint/2010/main" val="1862744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43526-0BA5-854D-81F2-461B86ABE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CAD05-E32B-3B4D-B65D-97A54131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Rolling out to other departments</a:t>
            </a:r>
          </a:p>
          <a:p>
            <a:r>
              <a:rPr lang="en-US" dirty="0"/>
              <a:t>Extending to other protected characteristics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98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BCA79-BAFF-DD4C-9007-79B0CC803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7B250-6B13-EF4A-8CCC-096B0D474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79714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E4317-E929-A940-AE64-773ADFCCE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this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1F3DB-99B7-744C-A01C-706424451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Pandemic work</a:t>
            </a:r>
          </a:p>
          <a:p>
            <a:r>
              <a:rPr lang="en-US" dirty="0"/>
              <a:t>Exploratory work</a:t>
            </a:r>
          </a:p>
          <a:p>
            <a:r>
              <a:rPr lang="en-US" dirty="0"/>
              <a:t>Consultations</a:t>
            </a:r>
          </a:p>
          <a:p>
            <a:r>
              <a:rPr lang="en-US" dirty="0"/>
              <a:t>Action Plan</a:t>
            </a:r>
          </a:p>
          <a:p>
            <a:pPr lvl="1"/>
            <a:r>
              <a:rPr lang="en-US" dirty="0"/>
              <a:t>Students:</a:t>
            </a:r>
          </a:p>
          <a:p>
            <a:pPr lvl="2"/>
            <a:r>
              <a:rPr lang="en-US" dirty="0"/>
              <a:t>VLE</a:t>
            </a:r>
          </a:p>
          <a:p>
            <a:pPr lvl="2"/>
            <a:r>
              <a:rPr lang="en-US" dirty="0"/>
              <a:t>Panopto</a:t>
            </a:r>
          </a:p>
          <a:p>
            <a:pPr lvl="2"/>
            <a:r>
              <a:rPr lang="en-US" dirty="0"/>
              <a:t>Meetings</a:t>
            </a:r>
          </a:p>
          <a:p>
            <a:pPr lvl="1"/>
            <a:r>
              <a:rPr lang="en-US" dirty="0"/>
              <a:t> Staff</a:t>
            </a:r>
          </a:p>
          <a:p>
            <a:r>
              <a:rPr lang="en-US" dirty="0"/>
              <a:t>Extension and expansion</a:t>
            </a:r>
          </a:p>
        </p:txBody>
      </p:sp>
    </p:spTree>
    <p:extLst>
      <p:ext uri="{BB962C8B-B14F-4D97-AF65-F5344CB8AC3E}">
        <p14:creationId xmlns:p14="http://schemas.microsoft.com/office/powerpoint/2010/main" val="263349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AD231-8BC2-0144-BA06-962577AEE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Pandemic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1D667-AEF6-5347-96BE-CB8E977BB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Inclusive Exams</a:t>
            </a:r>
          </a:p>
          <a:p>
            <a:r>
              <a:rPr lang="en-US" dirty="0"/>
              <a:t>Time zones</a:t>
            </a:r>
          </a:p>
          <a:p>
            <a:r>
              <a:rPr lang="en-US" dirty="0" err="1"/>
              <a:t>Carers</a:t>
            </a:r>
            <a:endParaRPr lang="en-US" dirty="0"/>
          </a:p>
          <a:p>
            <a:r>
              <a:rPr lang="en-US" dirty="0"/>
              <a:t>Sharing computers</a:t>
            </a:r>
          </a:p>
          <a:p>
            <a:r>
              <a:rPr lang="en-US" dirty="0"/>
              <a:t>Access to quiet space</a:t>
            </a:r>
          </a:p>
          <a:p>
            <a:r>
              <a:rPr lang="en-US" dirty="0"/>
              <a:t>Reasonable adjustments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98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78CD0-1870-1847-AD41-CC86AD9A7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Exploratory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510EF-B986-2B46-BA83-E8BD215F0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ITS</a:t>
            </a:r>
          </a:p>
          <a:p>
            <a:r>
              <a:rPr lang="en-US" dirty="0"/>
              <a:t>Disability Team</a:t>
            </a:r>
          </a:p>
          <a:p>
            <a:r>
              <a:rPr lang="en-US" dirty="0"/>
              <a:t>Library</a:t>
            </a:r>
          </a:p>
          <a:p>
            <a:r>
              <a:rPr lang="en-US" dirty="0"/>
              <a:t>Learning and Teaching team</a:t>
            </a:r>
          </a:p>
          <a:p>
            <a:r>
              <a:rPr lang="en-US" dirty="0"/>
              <a:t>Legal</a:t>
            </a:r>
          </a:p>
          <a:p>
            <a:r>
              <a:rPr lang="en-US" dirty="0"/>
              <a:t>School leads</a:t>
            </a:r>
          </a:p>
        </p:txBody>
      </p:sp>
    </p:spTree>
    <p:extLst>
      <p:ext uri="{BB962C8B-B14F-4D97-AF65-F5344CB8AC3E}">
        <p14:creationId xmlns:p14="http://schemas.microsoft.com/office/powerpoint/2010/main" val="245173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87BC9-81B7-8940-AEFF-0F8EECE66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 2020-2021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E203A-64EB-5C49-8083-02349B3F3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Exploratory work</a:t>
            </a:r>
          </a:p>
          <a:p>
            <a:r>
              <a:rPr lang="en-US" dirty="0"/>
              <a:t>Produce VLE and classroom management checklists</a:t>
            </a:r>
          </a:p>
          <a:p>
            <a:r>
              <a:rPr lang="en-US" dirty="0"/>
              <a:t>Produce templates for VLE</a:t>
            </a:r>
          </a:p>
          <a:p>
            <a:r>
              <a:rPr lang="en-US" dirty="0"/>
              <a:t>Run workshops for module leaders</a:t>
            </a:r>
          </a:p>
        </p:txBody>
      </p:sp>
    </p:spTree>
    <p:extLst>
      <p:ext uri="{BB962C8B-B14F-4D97-AF65-F5344CB8AC3E}">
        <p14:creationId xmlns:p14="http://schemas.microsoft.com/office/powerpoint/2010/main" val="311870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25B3F-0FD3-B349-862A-7ABD8B5C9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 2021-2022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12C41-BEF4-A048-9F39-E88C465F5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 staff development sessions</a:t>
            </a:r>
          </a:p>
          <a:p>
            <a:pPr lvl="1"/>
            <a:r>
              <a:rPr lang="en-US" dirty="0"/>
              <a:t>Disability, Dyslexia, Neurodiversity, Mental Health, Assistive Technology</a:t>
            </a:r>
          </a:p>
          <a:p>
            <a:r>
              <a:rPr lang="en-US" dirty="0"/>
              <a:t>Run termly VLE workshops</a:t>
            </a:r>
          </a:p>
          <a:p>
            <a:r>
              <a:rPr lang="en-US" dirty="0"/>
              <a:t>Checking system for VLE pages</a:t>
            </a:r>
          </a:p>
          <a:p>
            <a:r>
              <a:rPr lang="en-US" dirty="0"/>
              <a:t>Student feedback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01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294E7-F55A-3E4A-A9DB-01DCFCDA4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Feedback (42 students)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B7B3E-2B72-0043-B021-1549C311E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structure of the VLE was rated inclusive and accessible by 88% of the students</a:t>
            </a:r>
          </a:p>
          <a:p>
            <a:r>
              <a:rPr lang="en-US" dirty="0"/>
              <a:t>62% of the students thought the VLE had improved since the previous year of study at Goldsmiths</a:t>
            </a:r>
          </a:p>
          <a:p>
            <a:r>
              <a:rPr lang="en-US" dirty="0"/>
              <a:t>In their free text, they said the structure was easy to navigate, module pages were neater</a:t>
            </a:r>
          </a:p>
          <a:p>
            <a:r>
              <a:rPr lang="en-US" dirty="0"/>
              <a:t>Things that were not working were flagged about 3 specific modules which we were able to address immediately.</a:t>
            </a:r>
          </a:p>
          <a:p>
            <a:r>
              <a:rPr lang="en-US" dirty="0"/>
              <a:t>Students said the way Panopto displayed recordings were messy. We produces guide for staff as a response.</a:t>
            </a:r>
          </a:p>
        </p:txBody>
      </p:sp>
    </p:spTree>
    <p:extLst>
      <p:ext uri="{BB962C8B-B14F-4D97-AF65-F5344CB8AC3E}">
        <p14:creationId xmlns:p14="http://schemas.microsoft.com/office/powerpoint/2010/main" val="315582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2A882-B7FB-CE43-96F3-4D583D48E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 2021-2022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92B2C-AAEE-AE45-8EE6-227151D0E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feedback:</a:t>
            </a:r>
          </a:p>
          <a:p>
            <a:pPr lvl="1"/>
            <a:r>
              <a:rPr lang="en-US" dirty="0"/>
              <a:t>Inclusive lecture recording (Panopto)</a:t>
            </a:r>
          </a:p>
          <a:p>
            <a:pPr lvl="1"/>
            <a:r>
              <a:rPr lang="en-US" dirty="0"/>
              <a:t>Inclusive MS Teams meetings</a:t>
            </a:r>
          </a:p>
          <a:p>
            <a:r>
              <a:rPr lang="en-US" dirty="0"/>
              <a:t>To Do:</a:t>
            </a:r>
          </a:p>
          <a:p>
            <a:pPr lvl="1"/>
            <a:r>
              <a:rPr lang="en-US" dirty="0"/>
              <a:t>Power Point (and what else?)</a:t>
            </a:r>
          </a:p>
          <a:p>
            <a:pPr lvl="1"/>
            <a:r>
              <a:rPr lang="en-US" dirty="0"/>
              <a:t>Emails</a:t>
            </a:r>
          </a:p>
          <a:p>
            <a:r>
              <a:rPr lang="en-US" dirty="0"/>
              <a:t>Staff disability support</a:t>
            </a:r>
          </a:p>
        </p:txBody>
      </p:sp>
    </p:spTree>
    <p:extLst>
      <p:ext uri="{BB962C8B-B14F-4D97-AF65-F5344CB8AC3E}">
        <p14:creationId xmlns:p14="http://schemas.microsoft.com/office/powerpoint/2010/main" val="390979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CBFBA-32B3-8A42-9DE8-8F9F19D4C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Plan 2022-2023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69AAC-B1FE-C14D-B04A-B65FEC5F7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 staff development</a:t>
            </a:r>
          </a:p>
          <a:p>
            <a:r>
              <a:rPr lang="en-US" dirty="0"/>
              <a:t>Repeat module set up workshops</a:t>
            </a:r>
          </a:p>
          <a:p>
            <a:r>
              <a:rPr lang="en-US" dirty="0"/>
              <a:t>New areas </a:t>
            </a:r>
          </a:p>
          <a:p>
            <a:pPr lvl="1"/>
            <a:r>
              <a:rPr lang="en-US" dirty="0"/>
              <a:t>Staff and student recruitment</a:t>
            </a:r>
          </a:p>
          <a:p>
            <a:pPr lvl="1"/>
            <a:r>
              <a:rPr lang="en-US" dirty="0"/>
              <a:t>Staff and student induction</a:t>
            </a:r>
          </a:p>
          <a:p>
            <a:pPr lvl="1"/>
            <a:r>
              <a:rPr lang="en-US" dirty="0"/>
              <a:t>Staff </a:t>
            </a:r>
            <a:r>
              <a:rPr lang="en-US" dirty="0" err="1"/>
              <a:t>workloading</a:t>
            </a:r>
            <a:endParaRPr lang="en-US" dirty="0"/>
          </a:p>
          <a:p>
            <a:pPr lvl="1"/>
            <a:r>
              <a:rPr lang="en-US" dirty="0"/>
              <a:t>Staff performance and promotion</a:t>
            </a:r>
          </a:p>
        </p:txBody>
      </p:sp>
    </p:spTree>
    <p:extLst>
      <p:ext uri="{BB962C8B-B14F-4D97-AF65-F5344CB8AC3E}">
        <p14:creationId xmlns:p14="http://schemas.microsoft.com/office/powerpoint/2010/main" val="38808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312</Words>
  <Application>Microsoft Macintosh PowerPoint</Application>
  <PresentationFormat>Widescreen</PresentationFormat>
  <Paragraphs>68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Leading change: Towards an inclusive and accessible department Equality Diversity and Inclusion Conference 2022: Inclusive Institutions in Action, Advance HE </vt:lpstr>
      <vt:lpstr>Structure of this session</vt:lpstr>
      <vt:lpstr>Pandemic Work</vt:lpstr>
      <vt:lpstr>Exploratory work</vt:lpstr>
      <vt:lpstr>Action Plan 2020-2021</vt:lpstr>
      <vt:lpstr>Action Plan 2021-2022</vt:lpstr>
      <vt:lpstr>Student Feedback (42 students)</vt:lpstr>
      <vt:lpstr>Action plan 2021-2022</vt:lpstr>
      <vt:lpstr>Action Plan 2022-2023</vt:lpstr>
      <vt:lpstr>What next?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Leading change: Towards an inclusive and accessible department</dc:title>
  <dc:creator>Jennifer George</dc:creator>
  <cp:lastModifiedBy>Jennifer George</cp:lastModifiedBy>
  <cp:revision>23</cp:revision>
  <dcterms:created xsi:type="dcterms:W3CDTF">2022-02-16T20:48:40Z</dcterms:created>
  <dcterms:modified xsi:type="dcterms:W3CDTF">2022-02-27T18:15:24Z</dcterms:modified>
</cp:coreProperties>
</file>