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2" r:id="rId2"/>
    <p:sldId id="315" r:id="rId3"/>
    <p:sldId id="313" r:id="rId4"/>
    <p:sldId id="320" r:id="rId5"/>
    <p:sldId id="321" r:id="rId6"/>
    <p:sldId id="322" r:id="rId7"/>
    <p:sldId id="316" r:id="rId8"/>
    <p:sldId id="317" r:id="rId9"/>
    <p:sldId id="318" r:id="rId10"/>
    <p:sldId id="303" r:id="rId11"/>
    <p:sldId id="319" r:id="rId1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97C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93" autoAdjust="0"/>
    <p:restoredTop sz="99818" autoAdjust="0"/>
  </p:normalViewPr>
  <p:slideViewPr>
    <p:cSldViewPr snapToGrid="0" snapToObjects="1">
      <p:cViewPr varScale="1">
        <p:scale>
          <a:sx n="193" d="100"/>
          <a:sy n="193" d="100"/>
        </p:scale>
        <p:origin x="140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6FB9C-7332-C84D-9C1C-5754731ECC43}" type="datetimeFigureOut">
              <a:rPr lang="en-US" smtClean="0"/>
              <a:t>6/9/22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ADFE6-AA81-E94B-98E6-3C5F8CFF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46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D57A1-2575-9641-BF89-18C6EFB15468}" type="datetimeFigureOut">
              <a:rPr lang="en-US" smtClean="0"/>
              <a:t>6/9/22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8A3DB-B071-A54A-A1C2-5535760A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26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3C96-3015-1246-8D5D-F05E5713FA69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BA1C-8D2F-764E-942B-9B47C6FE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0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3C96-3015-1246-8D5D-F05E5713FA69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BA1C-8D2F-764E-942B-9B47C6FE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93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3C96-3015-1246-8D5D-F05E5713FA69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BA1C-8D2F-764E-942B-9B47C6FE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8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3C96-3015-1246-8D5D-F05E5713FA69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BA1C-8D2F-764E-942B-9B47C6FE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0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3C96-3015-1246-8D5D-F05E5713FA69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BA1C-8D2F-764E-942B-9B47C6FE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7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3C96-3015-1246-8D5D-F05E5713FA69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BA1C-8D2F-764E-942B-9B47C6FE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9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3C96-3015-1246-8D5D-F05E5713FA69}" type="datetimeFigureOut">
              <a:rPr lang="en-US" smtClean="0"/>
              <a:t>6/9/22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BA1C-8D2F-764E-942B-9B47C6FE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9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3C96-3015-1246-8D5D-F05E5713FA69}" type="datetimeFigureOut">
              <a:rPr lang="en-US" smtClean="0"/>
              <a:t>6/9/22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BA1C-8D2F-764E-942B-9B47C6FE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0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3C96-3015-1246-8D5D-F05E5713FA69}" type="datetimeFigureOut">
              <a:rPr lang="en-US" smtClean="0"/>
              <a:t>6/9/22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BA1C-8D2F-764E-942B-9B47C6FE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2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3C96-3015-1246-8D5D-F05E5713FA69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BA1C-8D2F-764E-942B-9B47C6FE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6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3C96-3015-1246-8D5D-F05E5713FA69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BA1C-8D2F-764E-942B-9B47C6FE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3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B3C96-3015-1246-8D5D-F05E5713FA69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4BA1C-8D2F-764E-942B-9B47C6FE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4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ed, empty, silhouette&#10;&#10;Description automatically generated">
            <a:extLst>
              <a:ext uri="{FF2B5EF4-FFF2-40B4-BE49-F238E27FC236}">
                <a16:creationId xmlns:a16="http://schemas.microsoft.com/office/drawing/2014/main" id="{AA8D324A-8E9F-5A4E-83D6-14741DE2D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780" y="314106"/>
            <a:ext cx="6818415" cy="68184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13286" y="2540629"/>
            <a:ext cx="48922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Lynn Turner</a:t>
            </a:r>
          </a:p>
          <a:p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(Goldsmiths, University of London)</a:t>
            </a:r>
          </a:p>
          <a:p>
            <a:r>
              <a:rPr lang="en-GB" sz="2000" dirty="0" err="1">
                <a:solidFill>
                  <a:srgbClr val="FF0000"/>
                </a:solidFill>
                <a:latin typeface="Avenir Medium" panose="02000503020000020003" pitchFamily="2" charset="0"/>
              </a:rPr>
              <a:t>l.j.turner@gold.ac.uk</a:t>
            </a: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 </a:t>
            </a:r>
          </a:p>
          <a:p>
            <a:r>
              <a:rPr lang="en-GB" sz="2000" i="1" dirty="0">
                <a:solidFill>
                  <a:srgbClr val="FF0000"/>
                </a:solidFill>
                <a:latin typeface="Avenir Medium" panose="02000503020000020003" pitchFamily="2" charset="0"/>
              </a:rPr>
              <a:t>Derrida Today 7 </a:t>
            </a: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2022</a:t>
            </a:r>
          </a:p>
          <a:p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Washington, DC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71994" y="901602"/>
            <a:ext cx="77570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Avenir Medium" panose="02000503020000020003" pitchFamily="2" charset="0"/>
              </a:rPr>
              <a:t>Sanguine Resistance: dreaming of a future for blood</a:t>
            </a:r>
          </a:p>
          <a:p>
            <a:endParaRPr lang="en-US" i="1" dirty="0">
              <a:solidFill>
                <a:srgbClr val="FF0000"/>
              </a:solidFill>
              <a:latin typeface="Avenir Medium"/>
              <a:cs typeface="Avenir Medium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4697E3-C502-5C44-9B5C-0DAA7A09D3FC}"/>
              </a:ext>
            </a:extLst>
          </p:cNvPr>
          <p:cNvSpPr/>
          <p:nvPr/>
        </p:nvSpPr>
        <p:spPr>
          <a:xfrm>
            <a:off x="2263464" y="6346763"/>
            <a:ext cx="36760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Avenir Medium" panose="02000503020000020003" pitchFamily="2" charset="0"/>
              </a:rPr>
              <a:t>Sarah Jones, </a:t>
            </a:r>
            <a:r>
              <a:rPr lang="en-US" sz="1600" i="1" dirty="0">
                <a:solidFill>
                  <a:srgbClr val="FFFFFF"/>
                </a:solidFill>
                <a:latin typeface="Avenir Medium" panose="02000503020000020003" pitchFamily="2" charset="0"/>
              </a:rPr>
              <a:t>Analyst (couch) </a:t>
            </a:r>
            <a:r>
              <a:rPr lang="en-US" sz="1600" dirty="0">
                <a:solidFill>
                  <a:srgbClr val="FFFFFF"/>
                </a:solidFill>
                <a:latin typeface="Avenir Medium" panose="02000503020000020003" pitchFamily="2" charset="0"/>
              </a:rPr>
              <a:t>(I), 2007 </a:t>
            </a:r>
            <a:endParaRPr lang="en-US" sz="1600" dirty="0"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18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on a hill&#10;&#10;Description automatically generated with low confidence">
            <a:extLst>
              <a:ext uri="{FF2B5EF4-FFF2-40B4-BE49-F238E27FC236}">
                <a16:creationId xmlns:a16="http://schemas.microsoft.com/office/drawing/2014/main" id="{5DA4F248-7BD1-A2F9-8D4F-06E8E93FCC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3625174" y="561951"/>
            <a:ext cx="5518825" cy="4428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350" y="203468"/>
            <a:ext cx="513861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Avenir Medium"/>
                <a:cs typeface="Avenir Medium"/>
              </a:rPr>
              <a:t>‘It is a question, then for these poor girls, in their virile protest, of standing upright so as to lay claim to their rights, their alleged rights. Such that between the rectitude of right (</a:t>
            </a:r>
            <a:r>
              <a:rPr lang="en-US" sz="2000" i="1" dirty="0" err="1">
                <a:solidFill>
                  <a:srgbClr val="FFFFFF"/>
                </a:solidFill>
                <a:latin typeface="Avenir Medium"/>
                <a:cs typeface="Avenir Medium"/>
              </a:rPr>
              <a:t>Recht</a:t>
            </a:r>
            <a:r>
              <a:rPr lang="en-US" sz="2000" i="1" dirty="0">
                <a:solidFill>
                  <a:srgbClr val="FFFFFF"/>
                </a:solidFill>
                <a:latin typeface="Avenir Medium"/>
                <a:cs typeface="Avenir Medium"/>
              </a:rPr>
              <a:t>, </a:t>
            </a:r>
            <a:r>
              <a:rPr lang="en-US" sz="2000" i="1" dirty="0" err="1">
                <a:solidFill>
                  <a:srgbClr val="FFFFFF"/>
                </a:solidFill>
                <a:latin typeface="Avenir Medium"/>
                <a:cs typeface="Avenir Medium"/>
              </a:rPr>
              <a:t>droit</a:t>
            </a:r>
            <a:r>
              <a:rPr lang="en-US" sz="2000" dirty="0">
                <a:solidFill>
                  <a:srgbClr val="FFFFFF"/>
                </a:solidFill>
                <a:latin typeface="Avenir Medium"/>
                <a:cs typeface="Avenir Medium"/>
              </a:rPr>
              <a:t>) and the rectitude of the erect body, there is an analogy, a common </a:t>
            </a:r>
            <a:r>
              <a:rPr lang="en-US" sz="2000" dirty="0" err="1">
                <a:solidFill>
                  <a:srgbClr val="FFFFFF"/>
                </a:solidFill>
                <a:latin typeface="Avenir Medium"/>
                <a:cs typeface="Avenir Medium"/>
              </a:rPr>
              <a:t>rection</a:t>
            </a:r>
            <a:r>
              <a:rPr lang="en-US" sz="2000" dirty="0">
                <a:solidFill>
                  <a:srgbClr val="FFFFFF"/>
                </a:solidFill>
                <a:latin typeface="Avenir Medium"/>
                <a:cs typeface="Avenir Medium"/>
              </a:rPr>
              <a:t> or direction that may lead one to think that the boy enjoys a natural right, so to speak, one which the girl tries vainly, and precociously to supplement by way of an artificial </a:t>
            </a:r>
            <a:r>
              <a:rPr lang="en-US" sz="2000" i="1" dirty="0">
                <a:solidFill>
                  <a:srgbClr val="FFFFFF"/>
                </a:solidFill>
                <a:latin typeface="Avenir Medium"/>
                <a:cs typeface="Avenir Medium"/>
              </a:rPr>
              <a:t>mimesis</a:t>
            </a:r>
            <a:r>
              <a:rPr lang="en-US" sz="2000" dirty="0">
                <a:solidFill>
                  <a:srgbClr val="FFFFFF"/>
                </a:solidFill>
                <a:latin typeface="Avenir Medium"/>
                <a:cs typeface="Avenir Medium"/>
              </a:rPr>
              <a:t>, of a non-natural right, a right that can only be claimed and asserted in hatred, a non-natural right, thus a historical right […]. Freud lets it be understood that in their virile protests, feminists, emancipated women, above all those who write, are trying desperately to urinate standing up.’ </a:t>
            </a:r>
            <a:endParaRPr lang="en-GB" sz="2000" dirty="0">
              <a:solidFill>
                <a:srgbClr val="FFFFFF"/>
              </a:solidFill>
              <a:latin typeface="Avenir Medium"/>
              <a:cs typeface="Avenir Medium"/>
            </a:endParaRPr>
          </a:p>
          <a:p>
            <a:r>
              <a:rPr lang="en-US" sz="2000" dirty="0">
                <a:solidFill>
                  <a:srgbClr val="FFFFFF"/>
                </a:solidFill>
                <a:latin typeface="Avenir Medium"/>
                <a:cs typeface="Avenir Medium"/>
              </a:rPr>
              <a:t>- Derrida, </a:t>
            </a:r>
            <a:r>
              <a:rPr lang="en-US" sz="2000" i="1" dirty="0">
                <a:solidFill>
                  <a:srgbClr val="FFFFFF"/>
                </a:solidFill>
                <a:latin typeface="Avenir Medium"/>
                <a:cs typeface="Avenir Medium"/>
              </a:rPr>
              <a:t>Death Penalty</a:t>
            </a:r>
            <a:r>
              <a:rPr lang="en-US" sz="2000" dirty="0">
                <a:solidFill>
                  <a:srgbClr val="FFFFFF"/>
                </a:solidFill>
                <a:latin typeface="Avenir Medium"/>
                <a:cs typeface="Avenir Medium"/>
              </a:rPr>
              <a:t> </a:t>
            </a:r>
            <a:r>
              <a:rPr lang="en-US" sz="2000" i="1" dirty="0">
                <a:solidFill>
                  <a:srgbClr val="FFFFFF"/>
                </a:solidFill>
                <a:latin typeface="Avenir Medium"/>
                <a:cs typeface="Avenir Medium"/>
              </a:rPr>
              <a:t>II:</a:t>
            </a:r>
            <a:r>
              <a:rPr lang="en-US" sz="2000" dirty="0">
                <a:solidFill>
                  <a:srgbClr val="FFFFFF"/>
                </a:solidFill>
                <a:latin typeface="Avenir Medium"/>
                <a:cs typeface="Avenir Medium"/>
              </a:rPr>
              <a:t> 237</a:t>
            </a:r>
            <a:endParaRPr lang="en-GB" sz="2000" dirty="0">
              <a:solidFill>
                <a:srgbClr val="FFFFFF"/>
              </a:solidFill>
              <a:latin typeface="Avenir Medium"/>
              <a:cs typeface="Avenir Medium"/>
            </a:endParaRPr>
          </a:p>
          <a:p>
            <a:endParaRPr lang="en-US" sz="2000" dirty="0">
              <a:solidFill>
                <a:srgbClr val="FFFFFF"/>
              </a:solidFill>
              <a:latin typeface="Avenir Medium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799" y="3530600"/>
            <a:ext cx="2649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bg1"/>
              </a:solidFill>
              <a:latin typeface="Avenir Medium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D23A0-E0E3-A933-8B73-A2909895B1BD}"/>
              </a:ext>
            </a:extLst>
          </p:cNvPr>
          <p:cNvSpPr txBox="1"/>
          <p:nvPr/>
        </p:nvSpPr>
        <p:spPr>
          <a:xfrm>
            <a:off x="6125390" y="6420555"/>
            <a:ext cx="34722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Elina </a:t>
            </a:r>
            <a:r>
              <a:rPr lang="en-US" sz="1600" dirty="0" err="1">
                <a:solidFill>
                  <a:srgbClr val="FFFFFF"/>
                </a:solidFill>
              </a:rPr>
              <a:t>Brotherus</a:t>
            </a:r>
            <a:r>
              <a:rPr lang="en-US" sz="1600" dirty="0">
                <a:solidFill>
                  <a:srgbClr val="FFFFFF"/>
                </a:solidFill>
              </a:rPr>
              <a:t>, </a:t>
            </a:r>
            <a:r>
              <a:rPr lang="en-US" sz="1600" i="1" dirty="0">
                <a:solidFill>
                  <a:srgbClr val="FFFFFF"/>
                </a:solidFill>
              </a:rPr>
              <a:t>Wanderer, </a:t>
            </a:r>
            <a:r>
              <a:rPr lang="en-US" sz="1600" dirty="0">
                <a:solidFill>
                  <a:srgbClr val="FFFFFF"/>
                </a:solidFill>
              </a:rPr>
              <a:t>2003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9623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54561" y="2540629"/>
            <a:ext cx="48922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pressure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type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loss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stain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vengeance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rites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donation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0B8ABA-FFD7-734C-9AFE-4128E8A5797D}"/>
              </a:ext>
            </a:extLst>
          </p:cNvPr>
          <p:cNvSpPr/>
          <p:nvPr/>
        </p:nvSpPr>
        <p:spPr>
          <a:xfrm>
            <a:off x="3608739" y="272565"/>
            <a:ext cx="5318876" cy="367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venir Medium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‘Dare to speak her piece about giving, the possibility of a giving that doesn’t take away, but </a:t>
            </a:r>
            <a:r>
              <a:rPr lang="en-GB" i="1" dirty="0">
                <a:solidFill>
                  <a:srgbClr val="FF0000"/>
                </a:solidFill>
                <a:latin typeface="Avenir Medium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gives</a:t>
            </a:r>
            <a:r>
              <a:rPr lang="en-GB" dirty="0">
                <a:solidFill>
                  <a:srgbClr val="FF0000"/>
                </a:solidFill>
                <a:latin typeface="Avenir Medium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. Speak of her pleasure and, God knows, she has something to say about that, so that she gets to unblock a sexuality that’s just as much feminine as masculine, ‘de-</a:t>
            </a:r>
            <a:r>
              <a:rPr lang="en-GB" dirty="0" err="1">
                <a:solidFill>
                  <a:srgbClr val="FF0000"/>
                </a:solidFill>
                <a:latin typeface="Avenir Medium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phallocentralize</a:t>
            </a:r>
            <a:r>
              <a:rPr lang="en-GB" dirty="0">
                <a:solidFill>
                  <a:srgbClr val="FF0000"/>
                </a:solidFill>
                <a:latin typeface="Avenir Medium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’ the body, relieve man of his phallus, return him to an erogenous field and a libido that isn’t stupidly organized round that monument, but appears shifting, diffused, taking on all the others of oneself.’</a:t>
            </a:r>
            <a:endParaRPr lang="en-GB" dirty="0">
              <a:solidFill>
                <a:srgbClr val="FF0000"/>
              </a:solidFill>
              <a:latin typeface="Avenir Medium" panose="02000503020000020003" pitchFamily="2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Avenir Medium" panose="02000503020000020003" pitchFamily="2" charset="0"/>
              </a:rPr>
              <a:t>- </a:t>
            </a:r>
            <a:r>
              <a:rPr lang="en-GB" dirty="0" err="1">
                <a:solidFill>
                  <a:srgbClr val="FF0000"/>
                </a:solidFill>
                <a:latin typeface="Avenir Medium" panose="02000503020000020003" pitchFamily="2" charset="0"/>
              </a:rPr>
              <a:t>Cixous</a:t>
            </a:r>
            <a:r>
              <a:rPr lang="en-GB" dirty="0">
                <a:solidFill>
                  <a:srgbClr val="FF0000"/>
                </a:solidFill>
                <a:latin typeface="Avenir Medium" panose="02000503020000020003" pitchFamily="2" charset="0"/>
              </a:rPr>
              <a:t>, </a:t>
            </a:r>
            <a:r>
              <a:rPr lang="en-GB" i="1" dirty="0">
                <a:solidFill>
                  <a:srgbClr val="FF0000"/>
                </a:solidFill>
                <a:latin typeface="Avenir Medium" panose="02000503020000020003" pitchFamily="2" charset="0"/>
              </a:rPr>
              <a:t>‘</a:t>
            </a:r>
            <a:r>
              <a:rPr lang="en-GB" dirty="0">
                <a:solidFill>
                  <a:srgbClr val="FF0000"/>
                </a:solidFill>
                <a:latin typeface="Avenir Medium" panose="02000503020000020003" pitchFamily="2" charset="0"/>
              </a:rPr>
              <a:t>Castration or Decapitation’, </a:t>
            </a:r>
            <a:r>
              <a:rPr lang="en-GB" i="1" dirty="0">
                <a:solidFill>
                  <a:srgbClr val="FF0000"/>
                </a:solidFill>
                <a:latin typeface="Avenir Medium" panose="02000503020000020003" pitchFamily="2" charset="0"/>
              </a:rPr>
              <a:t>Signs</a:t>
            </a:r>
            <a:r>
              <a:rPr lang="en-GB" dirty="0">
                <a:solidFill>
                  <a:srgbClr val="FF0000"/>
                </a:solidFill>
                <a:latin typeface="Avenir Medium" panose="02000503020000020003" pitchFamily="2" charset="0"/>
              </a:rPr>
              <a:t>, 7.1. 1981, 51</a:t>
            </a:r>
            <a:endParaRPr lang="en-US" dirty="0">
              <a:solidFill>
                <a:srgbClr val="FF0000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8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54561" y="2540629"/>
            <a:ext cx="48922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Avenir Medium" panose="02000503020000020003" pitchFamily="2" charset="0"/>
              </a:rPr>
              <a:t>Blood pressure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type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loss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stain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vengeance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rites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donation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44186" y="939466"/>
            <a:ext cx="775708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‘Meaning (</a:t>
            </a:r>
            <a:r>
              <a:rPr lang="en-US" sz="2000" i="1" dirty="0" err="1">
                <a:solidFill>
                  <a:schemeClr val="bg1"/>
                </a:solidFill>
                <a:latin typeface="Avenir Medium" panose="02000503020000020003" pitchFamily="2" charset="0"/>
              </a:rPr>
              <a:t>sens</a:t>
            </a:r>
            <a:r>
              <a:rPr lang="en-US" sz="2000" dirty="0">
                <a:solidFill>
                  <a:schemeClr val="bg1"/>
                </a:solidFill>
                <a:latin typeface="Avenir Medium"/>
              </a:rPr>
              <a:t>) is what staunches blood [</a:t>
            </a:r>
            <a:r>
              <a:rPr lang="en-US" sz="2000" i="1" dirty="0">
                <a:solidFill>
                  <a:schemeClr val="bg1"/>
                </a:solidFill>
                <a:latin typeface="Avenir Medium"/>
              </a:rPr>
              <a:t>sang</a:t>
            </a:r>
            <a:r>
              <a:rPr lang="en-US" sz="2000" dirty="0">
                <a:solidFill>
                  <a:schemeClr val="bg1"/>
                </a:solidFill>
                <a:latin typeface="Avenir Medium"/>
              </a:rPr>
              <a:t>]’</a:t>
            </a:r>
          </a:p>
          <a:p>
            <a:r>
              <a:rPr lang="en-US" sz="2000" dirty="0">
                <a:solidFill>
                  <a:schemeClr val="bg1"/>
                </a:solidFill>
                <a:latin typeface="Avenir Medium"/>
              </a:rPr>
              <a:t> -  Derrida,</a:t>
            </a:r>
            <a:r>
              <a:rPr lang="en-GB" sz="2000" dirty="0">
                <a:solidFill>
                  <a:schemeClr val="bg1"/>
                </a:solidFill>
                <a:latin typeface="Avenir Medium"/>
              </a:rPr>
              <a:t> </a:t>
            </a:r>
            <a:r>
              <a:rPr lang="en-US" sz="2000" i="1" dirty="0">
                <a:solidFill>
                  <a:schemeClr val="bg1"/>
                </a:solidFill>
                <a:latin typeface="Avenir Medium"/>
                <a:cs typeface="Avenir Medium"/>
              </a:rPr>
              <a:t>The Death Penalty </a:t>
            </a:r>
            <a:r>
              <a:rPr lang="en-US" sz="2000" dirty="0">
                <a:solidFill>
                  <a:schemeClr val="bg1"/>
                </a:solidFill>
                <a:latin typeface="Avenir Medium"/>
                <a:cs typeface="Avenir Medium"/>
              </a:rPr>
              <a:t>II: 215</a:t>
            </a:r>
          </a:p>
          <a:p>
            <a:endParaRPr lang="en-US" sz="2000" dirty="0">
              <a:solidFill>
                <a:schemeClr val="bg1"/>
              </a:solidFill>
              <a:latin typeface="Avenir Medium"/>
              <a:cs typeface="Avenir Medium"/>
            </a:endParaRPr>
          </a:p>
          <a:p>
            <a:endParaRPr lang="en-US" i="1" dirty="0">
              <a:solidFill>
                <a:srgbClr val="FF0000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85713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21CD1CD-0D97-4746-D5BA-E15177081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464" y="11029"/>
            <a:ext cx="9127877" cy="60704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54561" y="2540629"/>
            <a:ext cx="48922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pressure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Avenir Medium" panose="02000503020000020003" pitchFamily="2" charset="0"/>
              </a:rPr>
              <a:t>Blood type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loss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stain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vengeance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donation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547996-A0E5-D978-3DAA-F485E55E773C}"/>
              </a:ext>
            </a:extLst>
          </p:cNvPr>
          <p:cNvSpPr txBox="1"/>
          <p:nvPr/>
        </p:nvSpPr>
        <p:spPr>
          <a:xfrm>
            <a:off x="3080657" y="6081510"/>
            <a:ext cx="5934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Jenny Holzer, </a:t>
            </a:r>
            <a:r>
              <a:rPr lang="en-US" sz="1800" i="1" dirty="0" err="1">
                <a:solidFill>
                  <a:srgbClr val="FFFFFF"/>
                </a:solidFill>
              </a:rPr>
              <a:t>Lustmord</a:t>
            </a:r>
            <a:r>
              <a:rPr lang="en-US" sz="1800" dirty="0">
                <a:solidFill>
                  <a:srgbClr val="FFFFFF"/>
                </a:solidFill>
              </a:rPr>
              <a:t> (I am awake where women die) 1993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0584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54561" y="2540629"/>
            <a:ext cx="48922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pressure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type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Avenir Medium" panose="02000503020000020003" pitchFamily="2" charset="0"/>
              </a:rPr>
              <a:t>Blood loss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stain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vengeance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donation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18B7C7-9BE7-E653-9CF7-91F3B87AA420}"/>
              </a:ext>
            </a:extLst>
          </p:cNvPr>
          <p:cNvSpPr txBox="1"/>
          <p:nvPr/>
        </p:nvSpPr>
        <p:spPr>
          <a:xfrm>
            <a:off x="3695990" y="1128182"/>
            <a:ext cx="525954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‘The word for word, the word “</a:t>
            </a:r>
            <a:r>
              <a:rPr lang="en-GB" i="1" dirty="0">
                <a:solidFill>
                  <a:schemeClr val="bg1"/>
                </a:solidFill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cru</a:t>
            </a:r>
            <a:r>
              <a:rPr lang="en-GB" dirty="0">
                <a:solidFill>
                  <a:schemeClr val="bg1"/>
                </a:solidFill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” and “</a:t>
            </a:r>
            <a:r>
              <a:rPr lang="en-GB" i="1" dirty="0">
                <a:solidFill>
                  <a:schemeClr val="bg1"/>
                </a:solidFill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cruor</a:t>
            </a:r>
            <a:r>
              <a:rPr lang="en-GB" dirty="0">
                <a:solidFill>
                  <a:schemeClr val="bg1"/>
                </a:solidFill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,” is inescapably the word blood. … Or, to put it another way, the word for word is blood. And blood is the word believed. It is “le mot cru”.’ </a:t>
            </a:r>
          </a:p>
          <a:p>
            <a:r>
              <a:rPr lang="en-GB" dirty="0">
                <a:solidFill>
                  <a:schemeClr val="bg1"/>
                </a:solidFill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– Gil </a:t>
            </a:r>
            <a:r>
              <a:rPr lang="en-GB" dirty="0" err="1">
                <a:solidFill>
                  <a:schemeClr val="bg1"/>
                </a:solidFill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Anidjar</a:t>
            </a:r>
            <a:r>
              <a:rPr lang="en-GB" dirty="0">
                <a:solidFill>
                  <a:schemeClr val="bg1"/>
                </a:solidFill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 ‘</a:t>
            </a:r>
            <a:r>
              <a:rPr lang="en-GB" i="1" dirty="0">
                <a:solidFill>
                  <a:schemeClr val="bg1"/>
                </a:solidFill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Le Cru</a:t>
            </a:r>
            <a:r>
              <a:rPr lang="en-GB" dirty="0">
                <a:solidFill>
                  <a:schemeClr val="bg1"/>
                </a:solidFill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: Derrida’s Blood’</a:t>
            </a:r>
            <a:r>
              <a:rPr lang="en-GB" dirty="0">
                <a:solidFill>
                  <a:schemeClr val="bg1"/>
                </a:solidFill>
                <a:latin typeface="Avenir Medium" panose="02000503020000020003" pitchFamily="2" charset="0"/>
                <a:ea typeface="Times New Roman" panose="02020603050405020304" pitchFamily="18" charset="0"/>
              </a:rPr>
              <a:t> 2015: </a:t>
            </a:r>
            <a:r>
              <a:rPr lang="en-GB" dirty="0">
                <a:solidFill>
                  <a:schemeClr val="bg1"/>
                </a:solidFill>
                <a:effectLst/>
                <a:latin typeface="Avenir Medium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</a:p>
          <a:p>
            <a:endParaRPr lang="en-GB" dirty="0">
              <a:solidFill>
                <a:schemeClr val="bg1"/>
              </a:solidFill>
              <a:latin typeface="Avenir Medium" panose="02000503020000020003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effectLst/>
                <a:latin typeface="Avenir Medium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‘So, at this poste restante, a woman’s message came my way recently that could not be decoded by the usual methods […]</a:t>
            </a:r>
          </a:p>
          <a:p>
            <a:r>
              <a:rPr lang="en-GB" dirty="0">
                <a:solidFill>
                  <a:schemeClr val="bg1"/>
                </a:solidFill>
                <a:latin typeface="Avenir Medium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“At the point in the mass when they, the (spiritual) father and son, are reciting together the ritual words of the consecrations saying ‘This is my body, this is my blood,’ I bleed”.’ </a:t>
            </a:r>
          </a:p>
          <a:p>
            <a:r>
              <a:rPr lang="en-GB" dirty="0">
                <a:solidFill>
                  <a:schemeClr val="bg1"/>
                </a:solidFill>
                <a:latin typeface="Avenir Medium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– Luce </a:t>
            </a:r>
            <a:r>
              <a:rPr lang="en-GB" dirty="0" err="1">
                <a:solidFill>
                  <a:schemeClr val="bg1"/>
                </a:solidFill>
                <a:latin typeface="Avenir Medium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Irigaray</a:t>
            </a:r>
            <a:r>
              <a:rPr lang="en-GB" dirty="0">
                <a:solidFill>
                  <a:schemeClr val="bg1"/>
                </a:solidFill>
                <a:latin typeface="Avenir Medium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, ‘Belief Itself’ [1980] in </a:t>
            </a:r>
            <a:r>
              <a:rPr lang="en-GB" i="1" dirty="0">
                <a:solidFill>
                  <a:schemeClr val="bg1"/>
                </a:solidFill>
                <a:latin typeface="Avenir Medium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Sexes and Genealogies</a:t>
            </a:r>
            <a:r>
              <a:rPr lang="en-GB" dirty="0">
                <a:solidFill>
                  <a:schemeClr val="bg1"/>
                </a:solidFill>
                <a:latin typeface="Avenir Medium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, 1993, 25.</a:t>
            </a:r>
            <a:endParaRPr lang="en-GB" dirty="0">
              <a:solidFill>
                <a:schemeClr val="bg1"/>
              </a:solidFill>
              <a:effectLst/>
              <a:latin typeface="Avenir Medium" panose="02000503020000020003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103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21CD1CD-0D97-4746-D5BA-E15177081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464" y="11029"/>
            <a:ext cx="9127877" cy="60704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54561" y="2540629"/>
            <a:ext cx="48922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pressure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type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loss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Avenir Medium" panose="02000503020000020003" pitchFamily="2" charset="0"/>
              </a:rPr>
              <a:t>Blood stain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vengeance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donation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307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54561" y="2540629"/>
            <a:ext cx="48922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pressure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type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loss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Avenir Medium" panose="02000503020000020003" pitchFamily="2" charset="0"/>
              </a:rPr>
              <a:t>Blood stain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vengeance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donation</a:t>
            </a:r>
            <a:endParaRPr lang="en-US" sz="2000" dirty="0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875E7B4E-59F4-9E3A-A5CE-41FD28B34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362" y="-345517"/>
            <a:ext cx="5402638" cy="720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54561" y="2540629"/>
            <a:ext cx="48922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pressure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type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loss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stain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Avenir Medium" panose="02000503020000020003" pitchFamily="2" charset="0"/>
              </a:rPr>
              <a:t>Blood vengeance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donation</a:t>
            </a:r>
            <a:endParaRPr lang="en-US" sz="2000" dirty="0"/>
          </a:p>
        </p:txBody>
      </p:sp>
      <p:pic>
        <p:nvPicPr>
          <p:cNvPr id="4" name="Picture 3" descr="Artemisia_Gentileschi_-_Giuditta_decapita_Oloferne_-_Google_Art_Project-Adjust.jpg">
            <a:extLst>
              <a:ext uri="{FF2B5EF4-FFF2-40B4-BE49-F238E27FC236}">
                <a16:creationId xmlns:a16="http://schemas.microsoft.com/office/drawing/2014/main" id="{53AC968A-D042-4E61-70E4-14B8DFE59B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88" y="0"/>
            <a:ext cx="557561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0B8ABA-FFD7-734C-9AFE-4128E8A5797D}"/>
              </a:ext>
            </a:extLst>
          </p:cNvPr>
          <p:cNvSpPr/>
          <p:nvPr/>
        </p:nvSpPr>
        <p:spPr>
          <a:xfrm>
            <a:off x="134980" y="151082"/>
            <a:ext cx="6531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venir Medium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‘It’s a shame we couldn’t bleed the commanders and the soldiers who were involved […] instead of the murderers, the women who still survive were asked and they volunteered their blood. I thank them for that.’</a:t>
            </a:r>
            <a:r>
              <a:rPr lang="en-GB" dirty="0">
                <a:solidFill>
                  <a:schemeClr val="bg1"/>
                </a:solidFill>
                <a:latin typeface="Avenir Medium" panose="02000503020000020003" pitchFamily="2" charset="0"/>
              </a:rPr>
              <a:t>  - Jenny Holzer</a:t>
            </a:r>
            <a:endParaRPr lang="en-US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F544B9-5371-A749-ACC7-4940BC413161}"/>
              </a:ext>
            </a:extLst>
          </p:cNvPr>
          <p:cNvSpPr/>
          <p:nvPr/>
        </p:nvSpPr>
        <p:spPr>
          <a:xfrm>
            <a:off x="3568388" y="6441158"/>
            <a:ext cx="49799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Artemisia Gentileschi, </a:t>
            </a:r>
            <a:r>
              <a:rPr lang="en-US" sz="1600" i="1" dirty="0">
                <a:solidFill>
                  <a:srgbClr val="FFFFFF"/>
                </a:solidFill>
              </a:rPr>
              <a:t>Judith Beheading Holofernes, </a:t>
            </a:r>
            <a:r>
              <a:rPr lang="en-US" sz="1600" dirty="0">
                <a:solidFill>
                  <a:srgbClr val="FFFFFF"/>
                </a:solidFill>
              </a:rPr>
              <a:t>1620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4351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54561" y="2540629"/>
            <a:ext cx="48922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pressure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type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loss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stain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vengeance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Avenir Medium" panose="02000503020000020003" pitchFamily="2" charset="0"/>
              </a:rPr>
              <a:t>Blood rites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donation</a:t>
            </a:r>
            <a:endParaRPr lang="en-US" sz="2000" dirty="0"/>
          </a:p>
        </p:txBody>
      </p:sp>
      <p:pic>
        <p:nvPicPr>
          <p:cNvPr id="5" name="Picture 4" descr="A painting of a person and person&#10;&#10;Description automatically generated with low confidence">
            <a:extLst>
              <a:ext uri="{FF2B5EF4-FFF2-40B4-BE49-F238E27FC236}">
                <a16:creationId xmlns:a16="http://schemas.microsoft.com/office/drawing/2014/main" id="{59B56415-9BAF-4346-8CB4-72D301AD16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4245486" y="-38135"/>
            <a:ext cx="4898514" cy="68961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0B8ABA-FFD7-734C-9AFE-4128E8A5797D}"/>
              </a:ext>
            </a:extLst>
          </p:cNvPr>
          <p:cNvSpPr/>
          <p:nvPr/>
        </p:nvSpPr>
        <p:spPr>
          <a:xfrm>
            <a:off x="134980" y="42222"/>
            <a:ext cx="6531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venir Medium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‘how is it that the abolitionist cause has more often been served, publicly served, </a:t>
            </a:r>
            <a:r>
              <a:rPr lang="en-GB" dirty="0">
                <a:solidFill>
                  <a:schemeClr val="bg1"/>
                </a:solidFill>
                <a:latin typeface="Avenir Medium" panose="02000503020000020003" pitchFamily="2" charset="0"/>
              </a:rPr>
              <a:t>- by poets or by writers than by philosophers or even politicians?’ </a:t>
            </a:r>
          </a:p>
          <a:p>
            <a:r>
              <a:rPr lang="en-GB" dirty="0">
                <a:solidFill>
                  <a:schemeClr val="bg1"/>
                </a:solidFill>
                <a:latin typeface="Avenir Medium" panose="02000503020000020003" pitchFamily="2" charset="0"/>
              </a:rPr>
              <a:t>- Derrida, </a:t>
            </a:r>
            <a:r>
              <a:rPr lang="en-GB" i="1" dirty="0">
                <a:solidFill>
                  <a:schemeClr val="bg1"/>
                </a:solidFill>
                <a:latin typeface="Avenir Medium" panose="02000503020000020003" pitchFamily="2" charset="0"/>
              </a:rPr>
              <a:t>Death Penalty II</a:t>
            </a:r>
            <a:r>
              <a:rPr lang="en-GB" dirty="0">
                <a:solidFill>
                  <a:schemeClr val="bg1"/>
                </a:solidFill>
                <a:latin typeface="Avenir Medium" panose="02000503020000020003" pitchFamily="2" charset="0"/>
              </a:rPr>
              <a:t>, 234</a:t>
            </a:r>
            <a:endParaRPr lang="en-US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93FB61-F9B9-4B40-8CEA-6A4847AF8BEB}"/>
              </a:ext>
            </a:extLst>
          </p:cNvPr>
          <p:cNvSpPr/>
          <p:nvPr/>
        </p:nvSpPr>
        <p:spPr>
          <a:xfrm>
            <a:off x="4245486" y="6210538"/>
            <a:ext cx="4822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Artemisia Gentileschi, </a:t>
            </a:r>
            <a:r>
              <a:rPr lang="en-US" sz="1600" i="1" dirty="0">
                <a:solidFill>
                  <a:srgbClr val="FFFFFF"/>
                </a:solidFill>
              </a:rPr>
              <a:t>Self-Portrait as the Allegory of Painting, </a:t>
            </a:r>
            <a:r>
              <a:rPr lang="en-US" sz="1600" dirty="0">
                <a:solidFill>
                  <a:srgbClr val="FFFFFF"/>
                </a:solidFill>
              </a:rPr>
              <a:t>1638</a:t>
            </a:r>
            <a:r>
              <a:rPr lang="en-US" sz="1600" i="1" dirty="0">
                <a:solidFill>
                  <a:srgbClr val="FFFFFF"/>
                </a:solidFill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09718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2F6928-D43A-5C4D-88A9-678E790036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5510" y="-2"/>
            <a:ext cx="9112980" cy="58095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54561" y="2540629"/>
            <a:ext cx="48922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pressure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type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loss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stain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vengeance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venir Medium" panose="02000503020000020003" pitchFamily="2" charset="0"/>
              </a:rPr>
              <a:t>Blood rites</a:t>
            </a: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Avenir Medium" panose="02000503020000020003" pitchFamily="2" charset="0"/>
              </a:rPr>
              <a:t>Blood donation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81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37416</TotalTime>
  <Words>731</Words>
  <Application>Microsoft Macintosh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Avenir Medium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ICAS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Turner</dc:creator>
  <cp:lastModifiedBy>Lynn Turner</cp:lastModifiedBy>
  <cp:revision>260</cp:revision>
  <cp:lastPrinted>2019-03-06T14:48:27Z</cp:lastPrinted>
  <dcterms:created xsi:type="dcterms:W3CDTF">2017-05-02T15:48:28Z</dcterms:created>
  <dcterms:modified xsi:type="dcterms:W3CDTF">2022-06-09T16:04:23Z</dcterms:modified>
</cp:coreProperties>
</file>