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56" r:id="rId5"/>
    <p:sldId id="316" r:id="rId6"/>
    <p:sldId id="365" r:id="rId7"/>
    <p:sldId id="357" r:id="rId8"/>
    <p:sldId id="366" r:id="rId9"/>
    <p:sldId id="315" r:id="rId10"/>
    <p:sldId id="332" r:id="rId11"/>
    <p:sldId id="337" r:id="rId12"/>
    <p:sldId id="319" r:id="rId13"/>
    <p:sldId id="362" r:id="rId14"/>
    <p:sldId id="317" r:id="rId15"/>
    <p:sldId id="320" r:id="rId16"/>
    <p:sldId id="347" r:id="rId17"/>
    <p:sldId id="350" r:id="rId18"/>
    <p:sldId id="367" r:id="rId19"/>
    <p:sldId id="353" r:id="rId20"/>
    <p:sldId id="351" r:id="rId21"/>
    <p:sldId id="264" r:id="rId22"/>
    <p:sldId id="318" r:id="rId23"/>
    <p:sldId id="354" r:id="rId24"/>
    <p:sldId id="348" r:id="rId25"/>
    <p:sldId id="338" r:id="rId26"/>
    <p:sldId id="340" r:id="rId27"/>
    <p:sldId id="341" r:id="rId28"/>
    <p:sldId id="342" r:id="rId29"/>
    <p:sldId id="343" r:id="rId30"/>
    <p:sldId id="358" r:id="rId31"/>
    <p:sldId id="344" r:id="rId32"/>
    <p:sldId id="262" r:id="rId33"/>
    <p:sldId id="263" r:id="rId34"/>
    <p:sldId id="355" r:id="rId35"/>
    <p:sldId id="345" r:id="rId36"/>
    <p:sldId id="346" r:id="rId37"/>
    <p:sldId id="334" r:id="rId38"/>
    <p:sldId id="359" r:id="rId39"/>
    <p:sldId id="360" r:id="rId40"/>
    <p:sldId id="363" r:id="rId41"/>
    <p:sldId id="356" r:id="rId42"/>
    <p:sldId id="361" r:id="rId43"/>
    <p:sldId id="36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930607-28B2-4BA9-91AE-D5955D2379FD}" v="2" dt="2020-12-12T07:31:56.1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94660"/>
  </p:normalViewPr>
  <p:slideViewPr>
    <p:cSldViewPr snapToGrid="0">
      <p:cViewPr varScale="1">
        <p:scale>
          <a:sx n="81" d="100"/>
          <a:sy n="81" d="100"/>
        </p:scale>
        <p:origin x="61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 Gilbert" userId="7d35fbd5-4049-4220-b8d2-94f27366e55a" providerId="ADAL" clId="{9A2E5357-8512-4C62-B31E-9A865413A4DA}"/>
    <pc:docChg chg="modSld">
      <pc:chgData name="Francis Gilbert" userId="7d35fbd5-4049-4220-b8d2-94f27366e55a" providerId="ADAL" clId="{9A2E5357-8512-4C62-B31E-9A865413A4DA}" dt="2020-12-12T07:31:56.152" v="1"/>
      <pc:docMkLst>
        <pc:docMk/>
      </pc:docMkLst>
      <pc:sldChg chg="modAnim">
        <pc:chgData name="Francis Gilbert" userId="7d35fbd5-4049-4220-b8d2-94f27366e55a" providerId="ADAL" clId="{9A2E5357-8512-4C62-B31E-9A865413A4DA}" dt="2020-12-12T07:31:56.152" v="1"/>
        <pc:sldMkLst>
          <pc:docMk/>
          <pc:sldMk cId="3726544642" sldId="3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054FDF-C41C-4645-9F31-F9E5E7553D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B276CBD-EFA7-45CA-AEA8-5A34C359152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C534B2-C7C0-4BAE-8FEB-8F9A597F60C9}" type="datetimeFigureOut">
              <a:rPr lang="en-GB" smtClean="0"/>
              <a:t>12/12/2020</a:t>
            </a:fld>
            <a:endParaRPr lang="en-GB"/>
          </a:p>
        </p:txBody>
      </p:sp>
      <p:sp>
        <p:nvSpPr>
          <p:cNvPr id="4" name="Slide Image Placeholder 3">
            <a:extLst>
              <a:ext uri="{FF2B5EF4-FFF2-40B4-BE49-F238E27FC236}">
                <a16:creationId xmlns:a16="http://schemas.microsoft.com/office/drawing/2014/main" id="{35ED2001-0391-4102-B724-E474C966515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a:extLst>
              <a:ext uri="{FF2B5EF4-FFF2-40B4-BE49-F238E27FC236}">
                <a16:creationId xmlns:a16="http://schemas.microsoft.com/office/drawing/2014/main" id="{BFE70A57-608D-4EDC-8661-F27F8EFE5F0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19CC4A2D-D8F4-4E19-8571-F28F0EC0735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a:extLst>
              <a:ext uri="{FF2B5EF4-FFF2-40B4-BE49-F238E27FC236}">
                <a16:creationId xmlns:a16="http://schemas.microsoft.com/office/drawing/2014/main" id="{000AEB58-D07C-4AF3-BD78-9AB60B49547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792149-CD37-4058-AA26-3A2AFEBFC63C}"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old-ac-uk.zoom.us/j/99020750218?pwd=WEpsOHlJelYrenBoaXRPUFdENXhwUT09"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gn="l">
              <a:buFont typeface="Arial" panose="020B0604020202020204" pitchFamily="34" charset="0"/>
              <a:buChar char="•"/>
            </a:pPr>
            <a:r>
              <a:rPr lang="en-US" dirty="0">
                <a:solidFill>
                  <a:srgbClr val="000000"/>
                </a:solidFill>
              </a:rPr>
              <a:t>Join Zoom Meeting</a:t>
            </a:r>
          </a:p>
          <a:p>
            <a:pPr indent="-228600" algn="l">
              <a:buFont typeface="Arial" panose="020B0604020202020204" pitchFamily="34" charset="0"/>
              <a:buChar char="•"/>
            </a:pPr>
            <a:r>
              <a:rPr lang="en-US" u="sng" dirty="0">
                <a:solidFill>
                  <a:srgbClr val="000000"/>
                </a:solidFill>
                <a:hlinkClick r:id="rId3"/>
              </a:rPr>
              <a:t>https://gold-ac-uk.zoom.us/j/99020750218?pwd=WEpsOHlJelYrenBoaXRPUFdENXhwUT09</a:t>
            </a:r>
            <a:r>
              <a:rPr lang="en-US" dirty="0">
                <a:solidFill>
                  <a:srgbClr val="000000"/>
                </a:solidFill>
              </a:rPr>
              <a:t> </a:t>
            </a:r>
          </a:p>
          <a:p>
            <a:endParaRPr lang="en-GB" dirty="0"/>
          </a:p>
        </p:txBody>
      </p:sp>
      <p:sp>
        <p:nvSpPr>
          <p:cNvPr id="4" name="Slide Number Placeholder 3"/>
          <p:cNvSpPr>
            <a:spLocks noGrp="1"/>
          </p:cNvSpPr>
          <p:nvPr>
            <p:ph type="sldNum" sz="quarter" idx="5"/>
          </p:nvPr>
        </p:nvSpPr>
        <p:spPr/>
        <p:txBody>
          <a:bodyPr/>
          <a:lstStyle/>
          <a:p>
            <a:fld id="{74792149-CD37-4058-AA26-3A2AFEBFC63C}" type="slidenum">
              <a:rPr lang="en-GB" smtClean="0"/>
              <a:t>1</a:t>
            </a:fld>
            <a:endParaRPr lang="en-GB"/>
          </a:p>
        </p:txBody>
      </p:sp>
    </p:spTree>
    <p:extLst>
      <p:ext uri="{BB962C8B-B14F-4D97-AF65-F5344CB8AC3E}">
        <p14:creationId xmlns:p14="http://schemas.microsoft.com/office/powerpoint/2010/main" val="3944438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t>noun</a:t>
            </a:r>
            <a:endParaRPr lang="en-GB" sz="1200" dirty="0"/>
          </a:p>
          <a:p>
            <a:r>
              <a:rPr lang="en-GB" sz="1200" dirty="0"/>
              <a:t>noun: </a:t>
            </a:r>
            <a:r>
              <a:rPr lang="en-GB" sz="1200" b="1" dirty="0"/>
              <a:t>decolonisation</a:t>
            </a:r>
            <a:endParaRPr lang="en-GB" sz="1200" dirty="0"/>
          </a:p>
          <a:p>
            <a:r>
              <a:rPr lang="en-GB" sz="1200" dirty="0"/>
              <a:t>the action or process of a state withdrawing from a former colony, leaving it independent.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Becoming aware of the ideological construct of colonisation; how this is a complex construct which is composed of embodied experiences, complex narratives, attitudes, discourses</a:t>
            </a:r>
          </a:p>
          <a:p>
            <a:endParaRPr lang="en-GB" sz="1200" dirty="0"/>
          </a:p>
          <a:p>
            <a:endParaRPr lang="en-GB" dirty="0"/>
          </a:p>
        </p:txBody>
      </p:sp>
      <p:sp>
        <p:nvSpPr>
          <p:cNvPr id="4" name="Slide Number Placeholder 3"/>
          <p:cNvSpPr>
            <a:spLocks noGrp="1"/>
          </p:cNvSpPr>
          <p:nvPr>
            <p:ph type="sldNum" sz="quarter" idx="5"/>
          </p:nvPr>
        </p:nvSpPr>
        <p:spPr/>
        <p:txBody>
          <a:bodyPr/>
          <a:lstStyle/>
          <a:p>
            <a:fld id="{74792149-CD37-4058-AA26-3A2AFEBFC63C}" type="slidenum">
              <a:rPr lang="en-GB" smtClean="0"/>
              <a:t>9</a:t>
            </a:fld>
            <a:endParaRPr lang="en-GB"/>
          </a:p>
        </p:txBody>
      </p:sp>
    </p:spTree>
    <p:extLst>
      <p:ext uri="{BB962C8B-B14F-4D97-AF65-F5344CB8AC3E}">
        <p14:creationId xmlns:p14="http://schemas.microsoft.com/office/powerpoint/2010/main" val="2079857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John Yandell (2020) Editorial, Changing English, 27:4, 349-352, DOI:</a:t>
            </a:r>
          </a:p>
          <a:p>
            <a:r>
              <a:rPr lang="en-GB" sz="1200" b="0" i="0" u="none" strike="noStrike" kern="1200" baseline="0" dirty="0">
                <a:solidFill>
                  <a:schemeClr val="tx1"/>
                </a:solidFill>
                <a:latin typeface="+mn-lt"/>
                <a:ea typeface="+mn-ea"/>
                <a:cs typeface="+mn-cs"/>
              </a:rPr>
              <a:t>10.1080/1358684X.2020.1822070</a:t>
            </a:r>
            <a:endParaRPr lang="en-GB" dirty="0"/>
          </a:p>
        </p:txBody>
      </p:sp>
      <p:sp>
        <p:nvSpPr>
          <p:cNvPr id="4" name="Slide Number Placeholder 3"/>
          <p:cNvSpPr>
            <a:spLocks noGrp="1"/>
          </p:cNvSpPr>
          <p:nvPr>
            <p:ph type="sldNum" sz="quarter" idx="5"/>
          </p:nvPr>
        </p:nvSpPr>
        <p:spPr/>
        <p:txBody>
          <a:bodyPr/>
          <a:lstStyle/>
          <a:p>
            <a:fld id="{7BAB14D0-F895-4096-AA0A-C5576645C3B6}" type="slidenum">
              <a:rPr lang="en-GB" smtClean="0"/>
              <a:t>11</a:t>
            </a:fld>
            <a:endParaRPr lang="en-GB"/>
          </a:p>
        </p:txBody>
      </p:sp>
    </p:spTree>
    <p:extLst>
      <p:ext uri="{BB962C8B-B14F-4D97-AF65-F5344CB8AC3E}">
        <p14:creationId xmlns:p14="http://schemas.microsoft.com/office/powerpoint/2010/main" val="4278895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At my SE2 school, English teachers were allowed to structure schemes of work according to personal preference, as long as the standard three pieces of writing (creative, transactional and analytical) were produced. This gave me the freedom to rearrange the anthology, grouping poems according to theme instead of place. I was hoping to highlight similar cultural experiences across different groups of people instead of perpetuating the equivalence of culture with difference. Themes that emerged included food; language; the concept of belonging; the impact of colonialism; subjugation and systemic oppression; conflict; protest.</a:t>
            </a:r>
          </a:p>
          <a:p>
            <a:r>
              <a:rPr lang="en-GB" sz="1200" dirty="0"/>
              <a:t>I taught a single week of this adapted scheme of work, featuring Benjamin Zephaniah’s ‘The British (serves 60 million)’, Vladimir Lucien’s ‘</a:t>
            </a:r>
            <a:r>
              <a:rPr lang="en-GB" sz="1200" dirty="0" err="1"/>
              <a:t>Donbwé</a:t>
            </a:r>
            <a:r>
              <a:rPr lang="en-GB" sz="1200" dirty="0"/>
              <a:t>’ and Valerie Bloom’s ‘Sandwich’. During these lessons, I tried to give pupils opportunities to share aspects of their lives outside the classroom, including reflections on the meals they ate with </a:t>
            </a:r>
            <a:r>
              <a:rPr lang="en-GB" sz="1200" dirty="0" err="1"/>
              <a:t>theirfamilies</a:t>
            </a:r>
            <a:r>
              <a:rPr lang="en-GB" sz="1200" dirty="0"/>
              <a:t> and the names they called their family members (</a:t>
            </a:r>
            <a:r>
              <a:rPr lang="en-GB" sz="1200" dirty="0" err="1"/>
              <a:t>Iffath</a:t>
            </a:r>
            <a:r>
              <a:rPr lang="en-GB" sz="1200" dirty="0"/>
              <a:t> 2020: 379)</a:t>
            </a:r>
          </a:p>
          <a:p>
            <a:endParaRPr lang="en-GB" dirty="0"/>
          </a:p>
        </p:txBody>
      </p:sp>
      <p:sp>
        <p:nvSpPr>
          <p:cNvPr id="4" name="Slide Number Placeholder 3"/>
          <p:cNvSpPr>
            <a:spLocks noGrp="1"/>
          </p:cNvSpPr>
          <p:nvPr>
            <p:ph type="sldNum" sz="quarter" idx="5"/>
          </p:nvPr>
        </p:nvSpPr>
        <p:spPr/>
        <p:txBody>
          <a:bodyPr/>
          <a:lstStyle/>
          <a:p>
            <a:fld id="{74792149-CD37-4058-AA26-3A2AFEBFC63C}" type="slidenum">
              <a:rPr lang="en-GB" smtClean="0"/>
              <a:t>18</a:t>
            </a:fld>
            <a:endParaRPr lang="en-GB"/>
          </a:p>
        </p:txBody>
      </p:sp>
    </p:spTree>
    <p:extLst>
      <p:ext uri="{BB962C8B-B14F-4D97-AF65-F5344CB8AC3E}">
        <p14:creationId xmlns:p14="http://schemas.microsoft.com/office/powerpoint/2010/main" val="1486741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chemeClr val="bg1"/>
                </a:solidFill>
              </a:rPr>
              <a:t>The Sign of Four </a:t>
            </a:r>
            <a:r>
              <a:rPr lang="en-GB" sz="1200" dirty="0">
                <a:solidFill>
                  <a:schemeClr val="bg1"/>
                </a:solidFill>
              </a:rPr>
              <a:t>is a Sherlock Holmes story featuring a missing Indian treasure and the search, by the descendants of two Englishmen formerly stationed in India, to recover it. (There seems no question on the part of the detectives that the rightful owners of the treasure are, indeed, these two Englishmen and/or their progeny, but this is a conversation for another time.) The first chapter introduces the detectives; the second introduces the case. During our class reading of the second chapter, we came across Miss Mary </a:t>
            </a:r>
            <a:r>
              <a:rPr lang="en-GB" sz="1200" dirty="0" err="1">
                <a:solidFill>
                  <a:schemeClr val="bg1"/>
                </a:solidFill>
              </a:rPr>
              <a:t>Morstan’s</a:t>
            </a:r>
            <a:r>
              <a:rPr lang="en-GB" sz="1200" dirty="0">
                <a:solidFill>
                  <a:schemeClr val="bg1"/>
                </a:solidFill>
              </a:rPr>
              <a:t> introduction of her father as ‘an officer in an Indian regiment’ (Conan Doyle [1890]</a:t>
            </a:r>
          </a:p>
          <a:p>
            <a:endParaRPr lang="en-GB" dirty="0"/>
          </a:p>
        </p:txBody>
      </p:sp>
      <p:sp>
        <p:nvSpPr>
          <p:cNvPr id="4" name="Slide Number Placeholder 3"/>
          <p:cNvSpPr>
            <a:spLocks noGrp="1"/>
          </p:cNvSpPr>
          <p:nvPr>
            <p:ph type="sldNum" sz="quarter" idx="5"/>
          </p:nvPr>
        </p:nvSpPr>
        <p:spPr/>
        <p:txBody>
          <a:bodyPr/>
          <a:lstStyle/>
          <a:p>
            <a:fld id="{74792149-CD37-4058-AA26-3A2AFEBFC63C}" type="slidenum">
              <a:rPr lang="en-GB" smtClean="0"/>
              <a:t>29</a:t>
            </a:fld>
            <a:endParaRPr lang="en-GB"/>
          </a:p>
        </p:txBody>
      </p:sp>
    </p:spTree>
    <p:extLst>
      <p:ext uri="{BB962C8B-B14F-4D97-AF65-F5344CB8AC3E}">
        <p14:creationId xmlns:p14="http://schemas.microsoft.com/office/powerpoint/2010/main" val="360964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41BEF-D596-4BA5-8B6D-ED27A2C62D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A54895B-D169-4857-B114-062A612A7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0019B-F187-4E80-BC64-69574BA7F7C0}"/>
              </a:ext>
            </a:extLst>
          </p:cNvPr>
          <p:cNvSpPr>
            <a:spLocks noGrp="1"/>
          </p:cNvSpPr>
          <p:nvPr>
            <p:ph type="dt" sz="half" idx="10"/>
          </p:nvPr>
        </p:nvSpPr>
        <p:spPr/>
        <p:txBody>
          <a:bodyPr/>
          <a:lstStyle/>
          <a:p>
            <a:fld id="{32C3A9EA-F8DC-4D4E-9BAD-C91A8DB26DAF}" type="datetimeFigureOut">
              <a:rPr lang="en-GB" smtClean="0"/>
              <a:t>12/12/2020</a:t>
            </a:fld>
            <a:endParaRPr lang="en-GB"/>
          </a:p>
        </p:txBody>
      </p:sp>
      <p:sp>
        <p:nvSpPr>
          <p:cNvPr id="5" name="Footer Placeholder 4">
            <a:extLst>
              <a:ext uri="{FF2B5EF4-FFF2-40B4-BE49-F238E27FC236}">
                <a16:creationId xmlns:a16="http://schemas.microsoft.com/office/drawing/2014/main" id="{8EA46713-4694-431F-9479-0BDF98FFA4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B6AE84-2E11-4330-A461-31BAF1E88F94}"/>
              </a:ext>
            </a:extLst>
          </p:cNvPr>
          <p:cNvSpPr>
            <a:spLocks noGrp="1"/>
          </p:cNvSpPr>
          <p:nvPr>
            <p:ph type="sldNum" sz="quarter" idx="12"/>
          </p:nvPr>
        </p:nvSpPr>
        <p:spPr/>
        <p:txBody>
          <a:bodyPr/>
          <a:lstStyle/>
          <a:p>
            <a:fld id="{E65702B0-5215-45E9-BB24-E293D5B63C2B}" type="slidenum">
              <a:rPr lang="en-GB" smtClean="0"/>
              <a:t>‹#›</a:t>
            </a:fld>
            <a:endParaRPr lang="en-GB"/>
          </a:p>
        </p:txBody>
      </p:sp>
    </p:spTree>
    <p:extLst>
      <p:ext uri="{BB962C8B-B14F-4D97-AF65-F5344CB8AC3E}">
        <p14:creationId xmlns:p14="http://schemas.microsoft.com/office/powerpoint/2010/main" val="2223502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6AA77-C443-49E4-AC50-3134E802FFB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8773C6-FAC6-415C-AC9F-83193C908B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3CBBDF-6C2F-42EA-BA79-0F1FB97AF29A}"/>
              </a:ext>
            </a:extLst>
          </p:cNvPr>
          <p:cNvSpPr>
            <a:spLocks noGrp="1"/>
          </p:cNvSpPr>
          <p:nvPr>
            <p:ph type="dt" sz="half" idx="10"/>
          </p:nvPr>
        </p:nvSpPr>
        <p:spPr/>
        <p:txBody>
          <a:bodyPr/>
          <a:lstStyle/>
          <a:p>
            <a:fld id="{32C3A9EA-F8DC-4D4E-9BAD-C91A8DB26DAF}" type="datetimeFigureOut">
              <a:rPr lang="en-GB" smtClean="0"/>
              <a:t>12/12/2020</a:t>
            </a:fld>
            <a:endParaRPr lang="en-GB"/>
          </a:p>
        </p:txBody>
      </p:sp>
      <p:sp>
        <p:nvSpPr>
          <p:cNvPr id="5" name="Footer Placeholder 4">
            <a:extLst>
              <a:ext uri="{FF2B5EF4-FFF2-40B4-BE49-F238E27FC236}">
                <a16:creationId xmlns:a16="http://schemas.microsoft.com/office/drawing/2014/main" id="{8C074368-5209-419C-85CA-9A77A2B6F7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1F6C1-05CF-49C0-931D-6F368E4E24B3}"/>
              </a:ext>
            </a:extLst>
          </p:cNvPr>
          <p:cNvSpPr>
            <a:spLocks noGrp="1"/>
          </p:cNvSpPr>
          <p:nvPr>
            <p:ph type="sldNum" sz="quarter" idx="12"/>
          </p:nvPr>
        </p:nvSpPr>
        <p:spPr/>
        <p:txBody>
          <a:bodyPr/>
          <a:lstStyle/>
          <a:p>
            <a:fld id="{E65702B0-5215-45E9-BB24-E293D5B63C2B}" type="slidenum">
              <a:rPr lang="en-GB" smtClean="0"/>
              <a:t>‹#›</a:t>
            </a:fld>
            <a:endParaRPr lang="en-GB"/>
          </a:p>
        </p:txBody>
      </p:sp>
    </p:spTree>
    <p:extLst>
      <p:ext uri="{BB962C8B-B14F-4D97-AF65-F5344CB8AC3E}">
        <p14:creationId xmlns:p14="http://schemas.microsoft.com/office/powerpoint/2010/main" val="348010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6B47CD-DF02-41CE-8172-6ABE061E08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E09177-CF82-45EC-AC47-FC79BD2DC7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61F9C8-DF37-4FFC-A284-54D2067D9BF2}"/>
              </a:ext>
            </a:extLst>
          </p:cNvPr>
          <p:cNvSpPr>
            <a:spLocks noGrp="1"/>
          </p:cNvSpPr>
          <p:nvPr>
            <p:ph type="dt" sz="half" idx="10"/>
          </p:nvPr>
        </p:nvSpPr>
        <p:spPr/>
        <p:txBody>
          <a:bodyPr/>
          <a:lstStyle/>
          <a:p>
            <a:fld id="{32C3A9EA-F8DC-4D4E-9BAD-C91A8DB26DAF}" type="datetimeFigureOut">
              <a:rPr lang="en-GB" smtClean="0"/>
              <a:t>12/12/2020</a:t>
            </a:fld>
            <a:endParaRPr lang="en-GB"/>
          </a:p>
        </p:txBody>
      </p:sp>
      <p:sp>
        <p:nvSpPr>
          <p:cNvPr id="5" name="Footer Placeholder 4">
            <a:extLst>
              <a:ext uri="{FF2B5EF4-FFF2-40B4-BE49-F238E27FC236}">
                <a16:creationId xmlns:a16="http://schemas.microsoft.com/office/drawing/2014/main" id="{8A1AF18B-4675-4CB7-BAE7-8C185AEADC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19E593-06B3-492E-A8DB-EC191FCC2CF8}"/>
              </a:ext>
            </a:extLst>
          </p:cNvPr>
          <p:cNvSpPr>
            <a:spLocks noGrp="1"/>
          </p:cNvSpPr>
          <p:nvPr>
            <p:ph type="sldNum" sz="quarter" idx="12"/>
          </p:nvPr>
        </p:nvSpPr>
        <p:spPr/>
        <p:txBody>
          <a:bodyPr/>
          <a:lstStyle/>
          <a:p>
            <a:fld id="{E65702B0-5215-45E9-BB24-E293D5B63C2B}" type="slidenum">
              <a:rPr lang="en-GB" smtClean="0"/>
              <a:t>‹#›</a:t>
            </a:fld>
            <a:endParaRPr lang="en-GB"/>
          </a:p>
        </p:txBody>
      </p:sp>
    </p:spTree>
    <p:extLst>
      <p:ext uri="{BB962C8B-B14F-4D97-AF65-F5344CB8AC3E}">
        <p14:creationId xmlns:p14="http://schemas.microsoft.com/office/powerpoint/2010/main" val="3752060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1D066-88CB-4A97-9F2D-B71F2B84D1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71D068-E500-4D7C-95F0-A1DFF8C059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7C4AAD-5466-4B8D-A01F-B002907DC2A6}"/>
              </a:ext>
            </a:extLst>
          </p:cNvPr>
          <p:cNvSpPr>
            <a:spLocks noGrp="1"/>
          </p:cNvSpPr>
          <p:nvPr>
            <p:ph type="dt" sz="half" idx="10"/>
          </p:nvPr>
        </p:nvSpPr>
        <p:spPr/>
        <p:txBody>
          <a:bodyPr/>
          <a:lstStyle/>
          <a:p>
            <a:fld id="{32C3A9EA-F8DC-4D4E-9BAD-C91A8DB26DAF}" type="datetimeFigureOut">
              <a:rPr lang="en-GB" smtClean="0"/>
              <a:t>12/12/2020</a:t>
            </a:fld>
            <a:endParaRPr lang="en-GB"/>
          </a:p>
        </p:txBody>
      </p:sp>
      <p:sp>
        <p:nvSpPr>
          <p:cNvPr id="5" name="Footer Placeholder 4">
            <a:extLst>
              <a:ext uri="{FF2B5EF4-FFF2-40B4-BE49-F238E27FC236}">
                <a16:creationId xmlns:a16="http://schemas.microsoft.com/office/drawing/2014/main" id="{2C6B897C-0114-4BFF-AD6C-519221D807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76A65F-3A9B-4C22-88F6-1E3D0E8A4B33}"/>
              </a:ext>
            </a:extLst>
          </p:cNvPr>
          <p:cNvSpPr>
            <a:spLocks noGrp="1"/>
          </p:cNvSpPr>
          <p:nvPr>
            <p:ph type="sldNum" sz="quarter" idx="12"/>
          </p:nvPr>
        </p:nvSpPr>
        <p:spPr/>
        <p:txBody>
          <a:bodyPr/>
          <a:lstStyle/>
          <a:p>
            <a:fld id="{E65702B0-5215-45E9-BB24-E293D5B63C2B}" type="slidenum">
              <a:rPr lang="en-GB" smtClean="0"/>
              <a:t>‹#›</a:t>
            </a:fld>
            <a:endParaRPr lang="en-GB"/>
          </a:p>
        </p:txBody>
      </p:sp>
    </p:spTree>
    <p:extLst>
      <p:ext uri="{BB962C8B-B14F-4D97-AF65-F5344CB8AC3E}">
        <p14:creationId xmlns:p14="http://schemas.microsoft.com/office/powerpoint/2010/main" val="2771765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E657D-8A18-4F49-B471-03601393FF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0CA0E4C-F7CB-4394-9EDE-E4C31F11F5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62D6F7-6F00-492F-BB1A-4AEF1AEB625B}"/>
              </a:ext>
            </a:extLst>
          </p:cNvPr>
          <p:cNvSpPr>
            <a:spLocks noGrp="1"/>
          </p:cNvSpPr>
          <p:nvPr>
            <p:ph type="dt" sz="half" idx="10"/>
          </p:nvPr>
        </p:nvSpPr>
        <p:spPr/>
        <p:txBody>
          <a:bodyPr/>
          <a:lstStyle/>
          <a:p>
            <a:fld id="{32C3A9EA-F8DC-4D4E-9BAD-C91A8DB26DAF}" type="datetimeFigureOut">
              <a:rPr lang="en-GB" smtClean="0"/>
              <a:t>12/12/2020</a:t>
            </a:fld>
            <a:endParaRPr lang="en-GB"/>
          </a:p>
        </p:txBody>
      </p:sp>
      <p:sp>
        <p:nvSpPr>
          <p:cNvPr id="5" name="Footer Placeholder 4">
            <a:extLst>
              <a:ext uri="{FF2B5EF4-FFF2-40B4-BE49-F238E27FC236}">
                <a16:creationId xmlns:a16="http://schemas.microsoft.com/office/drawing/2014/main" id="{9524FF2F-0167-4E13-B83C-1CE0563F43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D46C1B-88A1-4082-A9C0-FFA23FDC1213}"/>
              </a:ext>
            </a:extLst>
          </p:cNvPr>
          <p:cNvSpPr>
            <a:spLocks noGrp="1"/>
          </p:cNvSpPr>
          <p:nvPr>
            <p:ph type="sldNum" sz="quarter" idx="12"/>
          </p:nvPr>
        </p:nvSpPr>
        <p:spPr/>
        <p:txBody>
          <a:bodyPr/>
          <a:lstStyle/>
          <a:p>
            <a:fld id="{E65702B0-5215-45E9-BB24-E293D5B63C2B}" type="slidenum">
              <a:rPr lang="en-GB" smtClean="0"/>
              <a:t>‹#›</a:t>
            </a:fld>
            <a:endParaRPr lang="en-GB"/>
          </a:p>
        </p:txBody>
      </p:sp>
    </p:spTree>
    <p:extLst>
      <p:ext uri="{BB962C8B-B14F-4D97-AF65-F5344CB8AC3E}">
        <p14:creationId xmlns:p14="http://schemas.microsoft.com/office/powerpoint/2010/main" val="164365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238DE-C99F-4CD1-B8BC-7B8E54D03C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3ADC22-D4EC-4602-AD38-AEAA6FFBD7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B6158F-2E92-42E0-874B-841399AB39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010810-5AB8-4F15-A331-4DC8F84B9824}"/>
              </a:ext>
            </a:extLst>
          </p:cNvPr>
          <p:cNvSpPr>
            <a:spLocks noGrp="1"/>
          </p:cNvSpPr>
          <p:nvPr>
            <p:ph type="dt" sz="half" idx="10"/>
          </p:nvPr>
        </p:nvSpPr>
        <p:spPr/>
        <p:txBody>
          <a:bodyPr/>
          <a:lstStyle/>
          <a:p>
            <a:fld id="{32C3A9EA-F8DC-4D4E-9BAD-C91A8DB26DAF}" type="datetimeFigureOut">
              <a:rPr lang="en-GB" smtClean="0"/>
              <a:t>12/12/2020</a:t>
            </a:fld>
            <a:endParaRPr lang="en-GB"/>
          </a:p>
        </p:txBody>
      </p:sp>
      <p:sp>
        <p:nvSpPr>
          <p:cNvPr id="6" name="Footer Placeholder 5">
            <a:extLst>
              <a:ext uri="{FF2B5EF4-FFF2-40B4-BE49-F238E27FC236}">
                <a16:creationId xmlns:a16="http://schemas.microsoft.com/office/drawing/2014/main" id="{786DEB09-2BB6-4D96-89C9-548DDAE121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78B42F-32F9-41FF-ADC5-B0A33BC953AD}"/>
              </a:ext>
            </a:extLst>
          </p:cNvPr>
          <p:cNvSpPr>
            <a:spLocks noGrp="1"/>
          </p:cNvSpPr>
          <p:nvPr>
            <p:ph type="sldNum" sz="quarter" idx="12"/>
          </p:nvPr>
        </p:nvSpPr>
        <p:spPr/>
        <p:txBody>
          <a:bodyPr/>
          <a:lstStyle/>
          <a:p>
            <a:fld id="{E65702B0-5215-45E9-BB24-E293D5B63C2B}" type="slidenum">
              <a:rPr lang="en-GB" smtClean="0"/>
              <a:t>‹#›</a:t>
            </a:fld>
            <a:endParaRPr lang="en-GB"/>
          </a:p>
        </p:txBody>
      </p:sp>
    </p:spTree>
    <p:extLst>
      <p:ext uri="{BB962C8B-B14F-4D97-AF65-F5344CB8AC3E}">
        <p14:creationId xmlns:p14="http://schemas.microsoft.com/office/powerpoint/2010/main" val="1214227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663EF-8BF5-46F4-9718-6ABD617C3D3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F9E7ED-3822-4E98-B461-A0FF1F5DD6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A5C20C-B270-4C39-A4E3-A7948EECB2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4010A42-225D-4E42-A44F-01AFEC956B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28F6C-EB87-48CC-806F-200B6DC3F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866F588-486C-4AE2-B76A-FC34F7B4C22D}"/>
              </a:ext>
            </a:extLst>
          </p:cNvPr>
          <p:cNvSpPr>
            <a:spLocks noGrp="1"/>
          </p:cNvSpPr>
          <p:nvPr>
            <p:ph type="dt" sz="half" idx="10"/>
          </p:nvPr>
        </p:nvSpPr>
        <p:spPr/>
        <p:txBody>
          <a:bodyPr/>
          <a:lstStyle/>
          <a:p>
            <a:fld id="{32C3A9EA-F8DC-4D4E-9BAD-C91A8DB26DAF}" type="datetimeFigureOut">
              <a:rPr lang="en-GB" smtClean="0"/>
              <a:t>12/12/2020</a:t>
            </a:fld>
            <a:endParaRPr lang="en-GB"/>
          </a:p>
        </p:txBody>
      </p:sp>
      <p:sp>
        <p:nvSpPr>
          <p:cNvPr id="8" name="Footer Placeholder 7">
            <a:extLst>
              <a:ext uri="{FF2B5EF4-FFF2-40B4-BE49-F238E27FC236}">
                <a16:creationId xmlns:a16="http://schemas.microsoft.com/office/drawing/2014/main" id="{ECD90A99-8408-429C-BEF8-F40824BCB2B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6494583-CF09-43F1-AD7C-1C12F9937D65}"/>
              </a:ext>
            </a:extLst>
          </p:cNvPr>
          <p:cNvSpPr>
            <a:spLocks noGrp="1"/>
          </p:cNvSpPr>
          <p:nvPr>
            <p:ph type="sldNum" sz="quarter" idx="12"/>
          </p:nvPr>
        </p:nvSpPr>
        <p:spPr/>
        <p:txBody>
          <a:bodyPr/>
          <a:lstStyle/>
          <a:p>
            <a:fld id="{E65702B0-5215-45E9-BB24-E293D5B63C2B}" type="slidenum">
              <a:rPr lang="en-GB" smtClean="0"/>
              <a:t>‹#›</a:t>
            </a:fld>
            <a:endParaRPr lang="en-GB"/>
          </a:p>
        </p:txBody>
      </p:sp>
    </p:spTree>
    <p:extLst>
      <p:ext uri="{BB962C8B-B14F-4D97-AF65-F5344CB8AC3E}">
        <p14:creationId xmlns:p14="http://schemas.microsoft.com/office/powerpoint/2010/main" val="1876009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D0C96-A8F6-467F-B801-DCA4B92B8B8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DF56827-3EA0-47B9-B0C1-E5A757677C9F}"/>
              </a:ext>
            </a:extLst>
          </p:cNvPr>
          <p:cNvSpPr>
            <a:spLocks noGrp="1"/>
          </p:cNvSpPr>
          <p:nvPr>
            <p:ph type="dt" sz="half" idx="10"/>
          </p:nvPr>
        </p:nvSpPr>
        <p:spPr/>
        <p:txBody>
          <a:bodyPr/>
          <a:lstStyle/>
          <a:p>
            <a:fld id="{32C3A9EA-F8DC-4D4E-9BAD-C91A8DB26DAF}" type="datetimeFigureOut">
              <a:rPr lang="en-GB" smtClean="0"/>
              <a:t>12/12/2020</a:t>
            </a:fld>
            <a:endParaRPr lang="en-GB"/>
          </a:p>
        </p:txBody>
      </p:sp>
      <p:sp>
        <p:nvSpPr>
          <p:cNvPr id="4" name="Footer Placeholder 3">
            <a:extLst>
              <a:ext uri="{FF2B5EF4-FFF2-40B4-BE49-F238E27FC236}">
                <a16:creationId xmlns:a16="http://schemas.microsoft.com/office/drawing/2014/main" id="{2E18B0C4-2C0A-4C0B-93F1-2396E6FE276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E8126CF-A5FA-4FBC-B5A3-6FBE6AAA0B47}"/>
              </a:ext>
            </a:extLst>
          </p:cNvPr>
          <p:cNvSpPr>
            <a:spLocks noGrp="1"/>
          </p:cNvSpPr>
          <p:nvPr>
            <p:ph type="sldNum" sz="quarter" idx="12"/>
          </p:nvPr>
        </p:nvSpPr>
        <p:spPr/>
        <p:txBody>
          <a:bodyPr/>
          <a:lstStyle/>
          <a:p>
            <a:fld id="{E65702B0-5215-45E9-BB24-E293D5B63C2B}" type="slidenum">
              <a:rPr lang="en-GB" smtClean="0"/>
              <a:t>‹#›</a:t>
            </a:fld>
            <a:endParaRPr lang="en-GB"/>
          </a:p>
        </p:txBody>
      </p:sp>
    </p:spTree>
    <p:extLst>
      <p:ext uri="{BB962C8B-B14F-4D97-AF65-F5344CB8AC3E}">
        <p14:creationId xmlns:p14="http://schemas.microsoft.com/office/powerpoint/2010/main" val="1187611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201236-939C-4B27-81AC-2E159565B0DF}"/>
              </a:ext>
            </a:extLst>
          </p:cNvPr>
          <p:cNvSpPr>
            <a:spLocks noGrp="1"/>
          </p:cNvSpPr>
          <p:nvPr>
            <p:ph type="dt" sz="half" idx="10"/>
          </p:nvPr>
        </p:nvSpPr>
        <p:spPr/>
        <p:txBody>
          <a:bodyPr/>
          <a:lstStyle/>
          <a:p>
            <a:fld id="{32C3A9EA-F8DC-4D4E-9BAD-C91A8DB26DAF}" type="datetimeFigureOut">
              <a:rPr lang="en-GB" smtClean="0"/>
              <a:t>12/12/2020</a:t>
            </a:fld>
            <a:endParaRPr lang="en-GB"/>
          </a:p>
        </p:txBody>
      </p:sp>
      <p:sp>
        <p:nvSpPr>
          <p:cNvPr id="3" name="Footer Placeholder 2">
            <a:extLst>
              <a:ext uri="{FF2B5EF4-FFF2-40B4-BE49-F238E27FC236}">
                <a16:creationId xmlns:a16="http://schemas.microsoft.com/office/drawing/2014/main" id="{53B4E45B-90A1-46D8-9BC0-C05741D73C5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08811C1-14ED-4A14-9535-0E5AEDD9F60B}"/>
              </a:ext>
            </a:extLst>
          </p:cNvPr>
          <p:cNvSpPr>
            <a:spLocks noGrp="1"/>
          </p:cNvSpPr>
          <p:nvPr>
            <p:ph type="sldNum" sz="quarter" idx="12"/>
          </p:nvPr>
        </p:nvSpPr>
        <p:spPr/>
        <p:txBody>
          <a:bodyPr/>
          <a:lstStyle/>
          <a:p>
            <a:fld id="{E65702B0-5215-45E9-BB24-E293D5B63C2B}" type="slidenum">
              <a:rPr lang="en-GB" smtClean="0"/>
              <a:t>‹#›</a:t>
            </a:fld>
            <a:endParaRPr lang="en-GB"/>
          </a:p>
        </p:txBody>
      </p:sp>
    </p:spTree>
    <p:extLst>
      <p:ext uri="{BB962C8B-B14F-4D97-AF65-F5344CB8AC3E}">
        <p14:creationId xmlns:p14="http://schemas.microsoft.com/office/powerpoint/2010/main" val="1140275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67E0-F0C9-4190-BB59-8F194246A9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AE5ECED-5468-43E5-8E67-FE0BEA5000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6E08B2-AF31-4B86-96B7-A5DF9435E3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3710C-F580-4E5B-915B-55B2123B39FF}"/>
              </a:ext>
            </a:extLst>
          </p:cNvPr>
          <p:cNvSpPr>
            <a:spLocks noGrp="1"/>
          </p:cNvSpPr>
          <p:nvPr>
            <p:ph type="dt" sz="half" idx="10"/>
          </p:nvPr>
        </p:nvSpPr>
        <p:spPr/>
        <p:txBody>
          <a:bodyPr/>
          <a:lstStyle/>
          <a:p>
            <a:fld id="{32C3A9EA-F8DC-4D4E-9BAD-C91A8DB26DAF}" type="datetimeFigureOut">
              <a:rPr lang="en-GB" smtClean="0"/>
              <a:t>12/12/2020</a:t>
            </a:fld>
            <a:endParaRPr lang="en-GB"/>
          </a:p>
        </p:txBody>
      </p:sp>
      <p:sp>
        <p:nvSpPr>
          <p:cNvPr id="6" name="Footer Placeholder 5">
            <a:extLst>
              <a:ext uri="{FF2B5EF4-FFF2-40B4-BE49-F238E27FC236}">
                <a16:creationId xmlns:a16="http://schemas.microsoft.com/office/drawing/2014/main" id="{D76E0BE7-A60C-4653-874F-D530557839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D4882C-2941-48A5-AE89-ED3B1B2F852B}"/>
              </a:ext>
            </a:extLst>
          </p:cNvPr>
          <p:cNvSpPr>
            <a:spLocks noGrp="1"/>
          </p:cNvSpPr>
          <p:nvPr>
            <p:ph type="sldNum" sz="quarter" idx="12"/>
          </p:nvPr>
        </p:nvSpPr>
        <p:spPr/>
        <p:txBody>
          <a:bodyPr/>
          <a:lstStyle/>
          <a:p>
            <a:fld id="{E65702B0-5215-45E9-BB24-E293D5B63C2B}" type="slidenum">
              <a:rPr lang="en-GB" smtClean="0"/>
              <a:t>‹#›</a:t>
            </a:fld>
            <a:endParaRPr lang="en-GB"/>
          </a:p>
        </p:txBody>
      </p:sp>
    </p:spTree>
    <p:extLst>
      <p:ext uri="{BB962C8B-B14F-4D97-AF65-F5344CB8AC3E}">
        <p14:creationId xmlns:p14="http://schemas.microsoft.com/office/powerpoint/2010/main" val="1078898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027E8-2E61-481B-A371-54EFD12B6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3FA718E-85F6-4D69-B5CF-315A0E6090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92E1EC-0FF3-4346-9F46-3F884F3DA2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53747D-C775-4AB1-B3F9-7AC154C4D013}"/>
              </a:ext>
            </a:extLst>
          </p:cNvPr>
          <p:cNvSpPr>
            <a:spLocks noGrp="1"/>
          </p:cNvSpPr>
          <p:nvPr>
            <p:ph type="dt" sz="half" idx="10"/>
          </p:nvPr>
        </p:nvSpPr>
        <p:spPr/>
        <p:txBody>
          <a:bodyPr/>
          <a:lstStyle/>
          <a:p>
            <a:fld id="{32C3A9EA-F8DC-4D4E-9BAD-C91A8DB26DAF}" type="datetimeFigureOut">
              <a:rPr lang="en-GB" smtClean="0"/>
              <a:t>12/12/2020</a:t>
            </a:fld>
            <a:endParaRPr lang="en-GB"/>
          </a:p>
        </p:txBody>
      </p:sp>
      <p:sp>
        <p:nvSpPr>
          <p:cNvPr id="6" name="Footer Placeholder 5">
            <a:extLst>
              <a:ext uri="{FF2B5EF4-FFF2-40B4-BE49-F238E27FC236}">
                <a16:creationId xmlns:a16="http://schemas.microsoft.com/office/drawing/2014/main" id="{31439A96-366B-4A0E-90E1-F845B19381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BBB257-9321-442F-884E-E31322E3BEC8}"/>
              </a:ext>
            </a:extLst>
          </p:cNvPr>
          <p:cNvSpPr>
            <a:spLocks noGrp="1"/>
          </p:cNvSpPr>
          <p:nvPr>
            <p:ph type="sldNum" sz="quarter" idx="12"/>
          </p:nvPr>
        </p:nvSpPr>
        <p:spPr/>
        <p:txBody>
          <a:bodyPr/>
          <a:lstStyle/>
          <a:p>
            <a:fld id="{E65702B0-5215-45E9-BB24-E293D5B63C2B}" type="slidenum">
              <a:rPr lang="en-GB" smtClean="0"/>
              <a:t>‹#›</a:t>
            </a:fld>
            <a:endParaRPr lang="en-GB"/>
          </a:p>
        </p:txBody>
      </p:sp>
    </p:spTree>
    <p:extLst>
      <p:ext uri="{BB962C8B-B14F-4D97-AF65-F5344CB8AC3E}">
        <p14:creationId xmlns:p14="http://schemas.microsoft.com/office/powerpoint/2010/main" val="119864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CA01C6-4224-465F-A86B-7302D6E11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F0F6C2-5DFF-4903-B707-EA190C4A9D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A1B7B2-F88B-4A6A-B276-4905408EF0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C3A9EA-F8DC-4D4E-9BAD-C91A8DB26DAF}" type="datetimeFigureOut">
              <a:rPr lang="en-GB" smtClean="0"/>
              <a:t>12/12/2020</a:t>
            </a:fld>
            <a:endParaRPr lang="en-GB"/>
          </a:p>
        </p:txBody>
      </p:sp>
      <p:sp>
        <p:nvSpPr>
          <p:cNvPr id="5" name="Footer Placeholder 4">
            <a:extLst>
              <a:ext uri="{FF2B5EF4-FFF2-40B4-BE49-F238E27FC236}">
                <a16:creationId xmlns:a16="http://schemas.microsoft.com/office/drawing/2014/main" id="{00D09C45-0281-4CB5-9033-3606425471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B387E0A-1510-4386-9D1B-832E058BE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5702B0-5215-45E9-BB24-E293D5B63C2B}" type="slidenum">
              <a:rPr lang="en-GB" smtClean="0"/>
              <a:t>‹#›</a:t>
            </a:fld>
            <a:endParaRPr lang="en-GB"/>
          </a:p>
        </p:txBody>
      </p:sp>
    </p:spTree>
    <p:extLst>
      <p:ext uri="{BB962C8B-B14F-4D97-AF65-F5344CB8AC3E}">
        <p14:creationId xmlns:p14="http://schemas.microsoft.com/office/powerpoint/2010/main" val="3235939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poemhunter.com/poem/the-british/benjamin-zephaniah"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newstatesman.com/culture/books/2020/10/bernardine-evaristo-goldsmiths-lecture-longform-patriarch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docs.google.com/forms/d/e/1FAIpQLSdfnDqgN_VlWSCecgaS_rMlPDlCmczlBkU-mf4R81lEP5TKdg/viewform?usp=sf_lin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07027C52-EAEF-417D-B99C-DBFD6D134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9400" y="0"/>
            <a:ext cx="11912600" cy="6858000"/>
          </a:xfrm>
          <a:prstGeom prst="rect">
            <a:avLst/>
          </a:prstGeom>
          <a:gradFill>
            <a:gsLst>
              <a:gs pos="0">
                <a:schemeClr val="accent4"/>
              </a:gs>
              <a:gs pos="25000">
                <a:schemeClr val="accent4"/>
              </a:gs>
              <a:gs pos="94000">
                <a:schemeClr val="accent2"/>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a:extLst>
              <a:ext uri="{FF2B5EF4-FFF2-40B4-BE49-F238E27FC236}">
                <a16:creationId xmlns:a16="http://schemas.microsoft.com/office/drawing/2014/main" id="{F0977BDD-F21B-4E52-8FAE-69AA18080B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49933" t="3964" b="3964"/>
          <a:stretch/>
        </p:blipFill>
        <p:spPr>
          <a:xfrm flipH="1">
            <a:off x="5562194" y="1"/>
            <a:ext cx="6629806"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58" name="Rectangle 57">
            <a:extLst>
              <a:ext uri="{FF2B5EF4-FFF2-40B4-BE49-F238E27FC236}">
                <a16:creationId xmlns:a16="http://schemas.microsoft.com/office/drawing/2014/main" id="{9FF39A25-DBCE-442D-A2E3-C0FE3312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0073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5679B-AEBA-4797-ACAA-59FAFAE13403}"/>
              </a:ext>
            </a:extLst>
          </p:cNvPr>
          <p:cNvSpPr>
            <a:spLocks noGrp="1"/>
          </p:cNvSpPr>
          <p:nvPr>
            <p:ph type="ctrTitle"/>
          </p:nvPr>
        </p:nvSpPr>
        <p:spPr>
          <a:xfrm>
            <a:off x="640079" y="1055098"/>
            <a:ext cx="5760719" cy="4747805"/>
          </a:xfrm>
        </p:spPr>
        <p:txBody>
          <a:bodyPr vert="horz" lIns="91440" tIns="45720" rIns="91440" bIns="45720" rtlCol="0" anchor="ctr">
            <a:normAutofit fontScale="90000"/>
          </a:bodyPr>
          <a:lstStyle/>
          <a:p>
            <a:pPr algn="l"/>
            <a:r>
              <a:rPr lang="en-US" sz="4100" b="1" kern="1200" dirty="0" err="1">
                <a:solidFill>
                  <a:srgbClr val="000000"/>
                </a:solidFill>
                <a:latin typeface="+mj-lt"/>
                <a:ea typeface="+mj-ea"/>
                <a:cs typeface="+mj-cs"/>
              </a:rPr>
              <a:t>Decolonising</a:t>
            </a:r>
            <a:r>
              <a:rPr lang="en-US" sz="4100" b="1" kern="1200" dirty="0">
                <a:solidFill>
                  <a:srgbClr val="000000"/>
                </a:solidFill>
                <a:latin typeface="+mj-lt"/>
                <a:ea typeface="+mj-ea"/>
                <a:cs typeface="+mj-cs"/>
              </a:rPr>
              <a:t> Creative Writing</a:t>
            </a:r>
            <a:r>
              <a:rPr lang="en-US" sz="4100" kern="1200" dirty="0">
                <a:solidFill>
                  <a:srgbClr val="000000"/>
                </a:solidFill>
                <a:latin typeface="+mj-lt"/>
                <a:ea typeface="+mj-ea"/>
                <a:cs typeface="+mj-cs"/>
              </a:rPr>
              <a:t> #</a:t>
            </a:r>
            <a:r>
              <a:rPr lang="en-US" sz="4100" kern="1200" dirty="0" err="1">
                <a:solidFill>
                  <a:srgbClr val="000000"/>
                </a:solidFill>
                <a:latin typeface="+mj-lt"/>
                <a:ea typeface="+mj-ea"/>
                <a:cs typeface="+mj-cs"/>
              </a:rPr>
              <a:t>decolonisingcreativity</a:t>
            </a:r>
            <a:br>
              <a:rPr lang="en-US" sz="4100" kern="1200" dirty="0">
                <a:solidFill>
                  <a:srgbClr val="000000"/>
                </a:solidFill>
                <a:latin typeface="+mj-lt"/>
                <a:ea typeface="+mj-ea"/>
                <a:cs typeface="+mj-cs"/>
              </a:rPr>
            </a:br>
            <a:r>
              <a:rPr lang="en-US" sz="4100" kern="1200" dirty="0">
                <a:solidFill>
                  <a:srgbClr val="000000"/>
                </a:solidFill>
                <a:latin typeface="+mj-lt"/>
                <a:ea typeface="+mj-ea"/>
                <a:cs typeface="+mj-cs"/>
              </a:rPr>
              <a:t>@GoldsmithsEduc1</a:t>
            </a:r>
            <a:br>
              <a:rPr lang="en-US" sz="4100" kern="1200" dirty="0">
                <a:solidFill>
                  <a:srgbClr val="000000"/>
                </a:solidFill>
                <a:latin typeface="+mj-lt"/>
                <a:ea typeface="+mj-ea"/>
                <a:cs typeface="+mj-cs"/>
              </a:rPr>
            </a:br>
            <a:r>
              <a:rPr lang="en-GB" sz="4100" dirty="0">
                <a:solidFill>
                  <a:srgbClr val="000000"/>
                </a:solidFill>
              </a:rPr>
              <a:t>@</a:t>
            </a:r>
            <a:r>
              <a:rPr lang="en-GB" sz="4100" dirty="0" err="1">
                <a:solidFill>
                  <a:srgbClr val="000000"/>
                </a:solidFill>
              </a:rPr>
              <a:t>MACreateEdGol</a:t>
            </a:r>
            <a:r>
              <a:rPr lang="en-US" sz="4100" kern="1200" dirty="0">
                <a:solidFill>
                  <a:srgbClr val="000000"/>
                </a:solidFill>
                <a:latin typeface="+mj-lt"/>
                <a:ea typeface="+mj-ea"/>
                <a:cs typeface="+mj-cs"/>
              </a:rPr>
              <a:t> @</a:t>
            </a:r>
            <a:r>
              <a:rPr lang="en-US" sz="4100" kern="1200" dirty="0" err="1">
                <a:solidFill>
                  <a:srgbClr val="000000"/>
                </a:solidFill>
                <a:latin typeface="+mj-lt"/>
                <a:ea typeface="+mj-ea"/>
                <a:cs typeface="+mj-cs"/>
              </a:rPr>
              <a:t>wonderfrancis</a:t>
            </a:r>
            <a:br>
              <a:rPr lang="en-US" sz="4100" kern="1200" dirty="0">
                <a:solidFill>
                  <a:srgbClr val="000000"/>
                </a:solidFill>
                <a:latin typeface="+mj-lt"/>
                <a:ea typeface="+mj-ea"/>
                <a:cs typeface="+mj-cs"/>
              </a:rPr>
            </a:br>
            <a:br>
              <a:rPr lang="en-US" sz="4100" kern="1200" dirty="0">
                <a:solidFill>
                  <a:srgbClr val="000000"/>
                </a:solidFill>
                <a:latin typeface="+mj-lt"/>
                <a:ea typeface="+mj-ea"/>
                <a:cs typeface="+mj-cs"/>
              </a:rPr>
            </a:br>
            <a:br>
              <a:rPr lang="en-US" sz="4100" kern="1200" dirty="0">
                <a:solidFill>
                  <a:srgbClr val="000000"/>
                </a:solidFill>
                <a:latin typeface="+mj-lt"/>
                <a:ea typeface="+mj-ea"/>
                <a:cs typeface="+mj-cs"/>
              </a:rPr>
            </a:br>
            <a:endParaRPr lang="en-US" sz="4100" kern="1200" dirty="0">
              <a:solidFill>
                <a:srgbClr val="000000"/>
              </a:solidFill>
              <a:latin typeface="+mj-lt"/>
              <a:ea typeface="+mj-ea"/>
              <a:cs typeface="+mj-cs"/>
            </a:endParaRPr>
          </a:p>
        </p:txBody>
      </p:sp>
      <p:sp>
        <p:nvSpPr>
          <p:cNvPr id="3" name="Subtitle 2">
            <a:extLst>
              <a:ext uri="{FF2B5EF4-FFF2-40B4-BE49-F238E27FC236}">
                <a16:creationId xmlns:a16="http://schemas.microsoft.com/office/drawing/2014/main" id="{CF7CA63E-9D96-413D-A163-C0582EB1B051}"/>
              </a:ext>
            </a:extLst>
          </p:cNvPr>
          <p:cNvSpPr>
            <a:spLocks noGrp="1"/>
          </p:cNvSpPr>
          <p:nvPr>
            <p:ph type="subTitle" idx="1"/>
          </p:nvPr>
        </p:nvSpPr>
        <p:spPr>
          <a:xfrm>
            <a:off x="8342357" y="1638300"/>
            <a:ext cx="3330531" cy="3581400"/>
          </a:xfrm>
        </p:spPr>
        <p:txBody>
          <a:bodyPr vert="horz" lIns="91440" tIns="45720" rIns="91440" bIns="45720" rtlCol="0" anchor="ctr">
            <a:normAutofit/>
          </a:bodyPr>
          <a:lstStyle/>
          <a:p>
            <a:pPr indent="-228600" algn="l">
              <a:buFont typeface="Arial" panose="020B0604020202020204" pitchFamily="34" charset="0"/>
              <a:buChar char="•"/>
            </a:pPr>
            <a:r>
              <a:rPr lang="en-US" sz="3200">
                <a:solidFill>
                  <a:srgbClr val="FFFFFF"/>
                </a:solidFill>
              </a:rPr>
              <a:t>Centre for Learning, Culture and Languages</a:t>
            </a:r>
          </a:p>
          <a:p>
            <a:pPr algn="l"/>
            <a:endParaRPr lang="en-US" sz="3200">
              <a:solidFill>
                <a:srgbClr val="FFFFFF"/>
              </a:solidFill>
            </a:endParaRPr>
          </a:p>
        </p:txBody>
      </p:sp>
      <p:sp>
        <p:nvSpPr>
          <p:cNvPr id="4" name="Rectangle 1">
            <a:extLst>
              <a:ext uri="{FF2B5EF4-FFF2-40B4-BE49-F238E27FC236}">
                <a16:creationId xmlns:a16="http://schemas.microsoft.com/office/drawing/2014/main" id="{BDB32019-6933-4D07-8D7A-9E767C2FB873}"/>
              </a:ext>
            </a:extLst>
          </p:cNvPr>
          <p:cNvSpPr>
            <a:spLocks noChangeArrowheads="1"/>
          </p:cNvSpPr>
          <p:nvPr/>
        </p:nvSpPr>
        <p:spPr bwMode="auto">
          <a:xfrm>
            <a:off x="0" y="-346248"/>
            <a:ext cx="1191032" cy="69249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600"/>
              </a:spcAft>
              <a:buClrTx/>
              <a:buSzTx/>
              <a:buFontTx/>
              <a:buChar char="•"/>
              <a:tabLst/>
            </a:pPr>
            <a:r>
              <a:rPr kumimoji="0" lang="en-US" altLang="en-US" sz="1100" b="0" i="0" u="none" strike="noStrike" cap="none" normalizeH="0" baseline="0">
                <a:ln>
                  <a:noFill/>
                </a:ln>
                <a:solidFill>
                  <a:srgbClr val="5B7083"/>
                </a:solidFill>
                <a:effectLst/>
                <a:latin typeface="-apple-system"/>
                <a:cs typeface="Times New Roman" panose="02020603050405020304" pitchFamily="18" charset="0"/>
              </a:rPr>
              <a:t>@MACreateEdGold</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br>
              <a:rPr kumimoji="0" lang="en-US" altLang="en-US" sz="11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97578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DE4C-D303-48DA-887F-017BECA367FB}"/>
              </a:ext>
            </a:extLst>
          </p:cNvPr>
          <p:cNvSpPr>
            <a:spLocks noGrp="1"/>
          </p:cNvSpPr>
          <p:nvPr>
            <p:ph type="title"/>
          </p:nvPr>
        </p:nvSpPr>
        <p:spPr>
          <a:xfrm>
            <a:off x="4965430" y="629268"/>
            <a:ext cx="6586491" cy="1286160"/>
          </a:xfrm>
        </p:spPr>
        <p:txBody>
          <a:bodyPr anchor="b">
            <a:normAutofit/>
          </a:bodyPr>
          <a:lstStyle/>
          <a:p>
            <a:r>
              <a:rPr lang="en-GB" sz="4100"/>
              <a:t>Distinguishing features of ‘modern’ colonialism</a:t>
            </a:r>
          </a:p>
        </p:txBody>
      </p:sp>
      <p:sp>
        <p:nvSpPr>
          <p:cNvPr id="3" name="Content Placeholder 2">
            <a:extLst>
              <a:ext uri="{FF2B5EF4-FFF2-40B4-BE49-F238E27FC236}">
                <a16:creationId xmlns:a16="http://schemas.microsoft.com/office/drawing/2014/main" id="{08A8E97B-FDD4-4DF7-9C98-D686EA4EE305}"/>
              </a:ext>
            </a:extLst>
          </p:cNvPr>
          <p:cNvSpPr>
            <a:spLocks noGrp="1"/>
          </p:cNvSpPr>
          <p:nvPr>
            <p:ph idx="1"/>
          </p:nvPr>
        </p:nvSpPr>
        <p:spPr>
          <a:xfrm>
            <a:off x="4965431" y="2438400"/>
            <a:ext cx="6586489" cy="3785419"/>
          </a:xfrm>
        </p:spPr>
        <p:txBody>
          <a:bodyPr>
            <a:normAutofit/>
          </a:bodyPr>
          <a:lstStyle/>
          <a:p>
            <a:r>
              <a:rPr lang="en-GB" sz="1400" b="1" dirty="0"/>
              <a:t>Conceptual: </a:t>
            </a:r>
            <a:r>
              <a:rPr lang="en-GB" sz="1400" dirty="0"/>
              <a:t>separation of ‘body’ and ‘mind’; ‘man’ and ‘nature’, which becomes something to be exploited</a:t>
            </a:r>
          </a:p>
          <a:p>
            <a:r>
              <a:rPr lang="en-GB" sz="1400" b="1" dirty="0"/>
              <a:t>Violent: </a:t>
            </a:r>
            <a:r>
              <a:rPr lang="en-GB" sz="1400" dirty="0"/>
              <a:t>European states mobilised their ‘superior’ naval weaponry (Britain in 19</a:t>
            </a:r>
            <a:r>
              <a:rPr lang="en-GB" sz="1400" baseline="30000" dirty="0"/>
              <a:t>th</a:t>
            </a:r>
            <a:r>
              <a:rPr lang="en-GB" sz="1400" dirty="0"/>
              <a:t> century: Goldsmiths was a naval college…)</a:t>
            </a:r>
          </a:p>
          <a:p>
            <a:r>
              <a:rPr lang="en-GB" sz="1400" b="1" dirty="0"/>
              <a:t>Dehumanising: </a:t>
            </a:r>
            <a:r>
              <a:rPr lang="en-GB" sz="1400" dirty="0"/>
              <a:t>less powerful people become part of ‘nature’; ‘savages’, ‘pagans’, ‘lazy’, ‘scroungers’, ‘unenlightened’</a:t>
            </a:r>
          </a:p>
          <a:p>
            <a:r>
              <a:rPr lang="en-GB" sz="1400" b="1" dirty="0"/>
              <a:t>Boom/bust economic model: </a:t>
            </a:r>
            <a:r>
              <a:rPr lang="en-GB" sz="1400" dirty="0"/>
              <a:t>colonising states, supported by financial institutions hungry for profit which lend money, borrow money to expand ‘economically’</a:t>
            </a:r>
          </a:p>
          <a:p>
            <a:r>
              <a:rPr lang="en-GB" sz="1400" b="1" dirty="0"/>
              <a:t>Ecologically destructive: </a:t>
            </a:r>
            <a:r>
              <a:rPr lang="en-GB" sz="1400" dirty="0"/>
              <a:t>‘nature’ is destroyed, industrialised, utilised for profited</a:t>
            </a:r>
          </a:p>
          <a:p>
            <a:r>
              <a:rPr lang="en-GB" sz="1400" b="1" dirty="0"/>
              <a:t>A process of ‘cheapening’ happens</a:t>
            </a:r>
            <a:r>
              <a:rPr lang="en-GB" sz="1400" dirty="0"/>
              <a:t>: nature, money, work, care, food, energy and lives</a:t>
            </a:r>
          </a:p>
          <a:p>
            <a:r>
              <a:rPr lang="en-GB" sz="1400" dirty="0"/>
              <a:t>Patel, R., &amp; Moore, Jason W. (2018). </a:t>
            </a:r>
            <a:r>
              <a:rPr lang="en-GB" sz="1400" i="1" dirty="0"/>
              <a:t>A history of the world in seven cheap things: A guide to capitalism, nature, and the future of the planet</a:t>
            </a:r>
            <a:r>
              <a:rPr lang="en-GB" sz="1400" dirty="0"/>
              <a:t>. USA. University of California Press.</a:t>
            </a:r>
          </a:p>
        </p:txBody>
      </p:sp>
      <p:pic>
        <p:nvPicPr>
          <p:cNvPr id="7" name="Picture 6" descr="A picture containing outdoor, sky, watercraft, transport&#10;&#10;Description automatically generated">
            <a:extLst>
              <a:ext uri="{FF2B5EF4-FFF2-40B4-BE49-F238E27FC236}">
                <a16:creationId xmlns:a16="http://schemas.microsoft.com/office/drawing/2014/main" id="{5C836B1F-ACFD-4CF0-B48C-68A7A3C61CC8}"/>
              </a:ext>
            </a:extLst>
          </p:cNvPr>
          <p:cNvPicPr>
            <a:picLocks noChangeAspect="1"/>
          </p:cNvPicPr>
          <p:nvPr/>
        </p:nvPicPr>
        <p:blipFill rotWithShape="1">
          <a:blip r:embed="rId2">
            <a:extLst>
              <a:ext uri="{28A0092B-C50C-407E-A947-70E740481C1C}">
                <a14:useLocalDpi xmlns:a14="http://schemas.microsoft.com/office/drawing/2010/main" val="0"/>
              </a:ext>
            </a:extLst>
          </a:blip>
          <a:srcRect l="18097" r="26815" b="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399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53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heel(1)">
                                      <p:cBhvr>
                                        <p:cTn id="3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710D3-6CCE-4551-BEF4-CCAB42471253}"/>
              </a:ext>
            </a:extLst>
          </p:cNvPr>
          <p:cNvSpPr>
            <a:spLocks noGrp="1"/>
          </p:cNvSpPr>
          <p:nvPr>
            <p:ph type="title"/>
          </p:nvPr>
        </p:nvSpPr>
        <p:spPr>
          <a:xfrm>
            <a:off x="4965430" y="629268"/>
            <a:ext cx="6586491" cy="1286160"/>
          </a:xfrm>
        </p:spPr>
        <p:txBody>
          <a:bodyPr anchor="b">
            <a:normAutofit/>
          </a:bodyPr>
          <a:lstStyle/>
          <a:p>
            <a:r>
              <a:rPr lang="en-GB" dirty="0"/>
              <a:t>Decolonised Curriculum</a:t>
            </a:r>
          </a:p>
        </p:txBody>
      </p:sp>
      <p:sp>
        <p:nvSpPr>
          <p:cNvPr id="3" name="Content Placeholder 2">
            <a:extLst>
              <a:ext uri="{FF2B5EF4-FFF2-40B4-BE49-F238E27FC236}">
                <a16:creationId xmlns:a16="http://schemas.microsoft.com/office/drawing/2014/main" id="{60F6DE1E-B152-4F10-9455-0107A387BADB}"/>
              </a:ext>
            </a:extLst>
          </p:cNvPr>
          <p:cNvSpPr>
            <a:spLocks noGrp="1"/>
          </p:cNvSpPr>
          <p:nvPr>
            <p:ph idx="1"/>
          </p:nvPr>
        </p:nvSpPr>
        <p:spPr>
          <a:xfrm>
            <a:off x="4965431" y="2438400"/>
            <a:ext cx="6586489" cy="3785419"/>
          </a:xfrm>
        </p:spPr>
        <p:txBody>
          <a:bodyPr>
            <a:normAutofit/>
          </a:bodyPr>
          <a:lstStyle/>
          <a:p>
            <a:pPr marL="0" indent="0">
              <a:buNone/>
            </a:pPr>
            <a:r>
              <a:rPr lang="en-GB" sz="2000" dirty="0"/>
              <a:t>A decolonised curriculum is not one that turns its back on history – though it is one that might enable students to understand that ‘There is no document of civilization which is not at the same time a document of barbarism’ (Benjamin [1955] 1970, 259). And it is one that rejects the exclusionary force of current policy. (Yandell 2020: 351)</a:t>
            </a:r>
          </a:p>
        </p:txBody>
      </p:sp>
      <p:pic>
        <p:nvPicPr>
          <p:cNvPr id="5" name="Picture 4" descr="Text&#10;&#10;Description automatically generated">
            <a:extLst>
              <a:ext uri="{FF2B5EF4-FFF2-40B4-BE49-F238E27FC236}">
                <a16:creationId xmlns:a16="http://schemas.microsoft.com/office/drawing/2014/main" id="{026AEFD4-0AFF-442B-91DB-11644EEDDCF9}"/>
              </a:ext>
            </a:extLst>
          </p:cNvPr>
          <p:cNvPicPr>
            <a:picLocks noChangeAspect="1"/>
          </p:cNvPicPr>
          <p:nvPr/>
        </p:nvPicPr>
        <p:blipFill rotWithShape="1">
          <a:blip r:embed="rId3">
            <a:extLst>
              <a:ext uri="{28A0092B-C50C-407E-A947-70E740481C1C}">
                <a14:useLocalDpi xmlns:a14="http://schemas.microsoft.com/office/drawing/2010/main" val="0"/>
              </a:ext>
            </a:extLst>
          </a:blip>
          <a:srcRect t="652" r="-1"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632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47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1191" y="0"/>
            <a:ext cx="610079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9048"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B7E463-AFBB-4BCD-B50E-537AA52ED610}"/>
              </a:ext>
            </a:extLst>
          </p:cNvPr>
          <p:cNvSpPr>
            <a:spLocks noGrp="1"/>
          </p:cNvSpPr>
          <p:nvPr>
            <p:ph type="title"/>
          </p:nvPr>
        </p:nvSpPr>
        <p:spPr>
          <a:xfrm>
            <a:off x="1162498" y="655783"/>
            <a:ext cx="4284418" cy="1448388"/>
          </a:xfrm>
        </p:spPr>
        <p:txBody>
          <a:bodyPr vert="horz" lIns="91440" tIns="45720" rIns="91440" bIns="45720" rtlCol="0" anchor="t">
            <a:normAutofit/>
          </a:bodyPr>
          <a:lstStyle/>
          <a:p>
            <a:r>
              <a:rPr lang="en-US">
                <a:solidFill>
                  <a:schemeClr val="bg1"/>
                </a:solidFill>
              </a:rPr>
              <a:t>Was/is creative writing colonised? </a:t>
            </a:r>
          </a:p>
        </p:txBody>
      </p:sp>
      <p:sp>
        <p:nvSpPr>
          <p:cNvPr id="14" name="Rectangle 13">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6212" y="43498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F289B362-A9E8-47E5-A066-459491EA5F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25701"/>
          <a:stretch/>
        </p:blipFill>
        <p:spPr>
          <a:xfrm>
            <a:off x="1155559" y="2265037"/>
            <a:ext cx="9889790" cy="3949494"/>
          </a:xfrm>
          <a:prstGeom prst="rect">
            <a:avLst/>
          </a:prstGeom>
        </p:spPr>
      </p:pic>
    </p:spTree>
    <p:extLst>
      <p:ext uri="{BB962C8B-B14F-4D97-AF65-F5344CB8AC3E}">
        <p14:creationId xmlns:p14="http://schemas.microsoft.com/office/powerpoint/2010/main" val="3377390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DA31-3C5F-4D1D-879F-CC1D8CC65EF3}"/>
              </a:ext>
            </a:extLst>
          </p:cNvPr>
          <p:cNvSpPr>
            <a:spLocks noGrp="1"/>
          </p:cNvSpPr>
          <p:nvPr>
            <p:ph type="title"/>
          </p:nvPr>
        </p:nvSpPr>
        <p:spPr>
          <a:xfrm>
            <a:off x="655320" y="365125"/>
            <a:ext cx="5120114" cy="1692794"/>
          </a:xfrm>
        </p:spPr>
        <p:txBody>
          <a:bodyPr>
            <a:normAutofit/>
          </a:bodyPr>
          <a:lstStyle/>
          <a:p>
            <a:r>
              <a:rPr lang="en-GB" sz="3700"/>
              <a:t>Intersectionality and creative writing processes</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3933E5-F8F8-4858-9943-28B2448CE7A0}"/>
              </a:ext>
            </a:extLst>
          </p:cNvPr>
          <p:cNvSpPr>
            <a:spLocks noGrp="1"/>
          </p:cNvSpPr>
          <p:nvPr>
            <p:ph idx="1"/>
          </p:nvPr>
        </p:nvSpPr>
        <p:spPr>
          <a:xfrm>
            <a:off x="655321" y="2575034"/>
            <a:ext cx="5120113" cy="3462228"/>
          </a:xfrm>
        </p:spPr>
        <p:txBody>
          <a:bodyPr>
            <a:normAutofit/>
          </a:bodyPr>
          <a:lstStyle/>
          <a:p>
            <a:r>
              <a:rPr lang="en-GB" sz="1100"/>
              <a:t>Intersectionality is a term that has been increasingly applied to knowledge projects whose purpose is to understand all dimensions of power relations, including race, class, gender, and sexuality. Intersectional knowledge projects have reconceptualized these phenomena as mutually constructing systems of power. </a:t>
            </a:r>
          </a:p>
          <a:p>
            <a:r>
              <a:rPr lang="en-GB" sz="1100"/>
              <a:t>Kimberlé Crenshaw (1989): </a:t>
            </a:r>
          </a:p>
          <a:p>
            <a:r>
              <a:rPr lang="en-GB" sz="1100"/>
              <a:t>Because the intersectional experience is greater than the sum of racism and sexism, any analysis that does not take intersectionality into account cannot sufficiently address the particular manner in which Black women are subordinated (140)</a:t>
            </a:r>
          </a:p>
          <a:p>
            <a:endParaRPr lang="en-GB" sz="1100"/>
          </a:p>
          <a:p>
            <a:r>
              <a:rPr lang="en-GB" sz="1100" b="1"/>
              <a:t>References</a:t>
            </a:r>
          </a:p>
          <a:p>
            <a:r>
              <a:rPr lang="en-GB" sz="1100"/>
              <a:t>Collins, P., &amp; Chepp, V. (2013). Intersectionality. The Oxford Handbook of Gender and Politics, The Oxford Handbook of Gender and Politics.</a:t>
            </a:r>
          </a:p>
          <a:p>
            <a:r>
              <a:rPr lang="en-GB" sz="1100"/>
              <a:t>Crenshaw, Kimberle () "Demarginalizing the Intersection of Race and Sex: A Black Feminist Critique of Antidiscrimination Doctrine, Feminist Theory and Antiracist Politics," University of Chicago Legal Forum: Vol. 1989: Iss. 1, Article 8. Available at: http://chicagounbound.uchicago.edu/uclf/vol1989/iss1/8</a:t>
            </a:r>
          </a:p>
        </p:txBody>
      </p:sp>
      <p:pic>
        <p:nvPicPr>
          <p:cNvPr id="5" name="Picture 4" descr="Chart, bubble chart&#10;&#10;Description automatically generated">
            <a:extLst>
              <a:ext uri="{FF2B5EF4-FFF2-40B4-BE49-F238E27FC236}">
                <a16:creationId xmlns:a16="http://schemas.microsoft.com/office/drawing/2014/main" id="{7D287A1C-A81E-4E23-81AA-237A6E2CD904}"/>
              </a:ext>
            </a:extLst>
          </p:cNvPr>
          <p:cNvPicPr>
            <a:picLocks noChangeAspect="1"/>
          </p:cNvPicPr>
          <p:nvPr/>
        </p:nvPicPr>
        <p:blipFill rotWithShape="1">
          <a:blip r:embed="rId2">
            <a:extLst>
              <a:ext uri="{28A0092B-C50C-407E-A947-70E740481C1C}">
                <a14:useLocalDpi xmlns:a14="http://schemas.microsoft.com/office/drawing/2010/main" val="0"/>
              </a:ext>
            </a:extLst>
          </a:blip>
          <a:srcRect l="16874" r="21678"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63613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down)">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old, building, white&#10;&#10;Description automatically generated">
            <a:extLst>
              <a:ext uri="{FF2B5EF4-FFF2-40B4-BE49-F238E27FC236}">
                <a16:creationId xmlns:a16="http://schemas.microsoft.com/office/drawing/2014/main" id="{CFD367C3-CE3B-4A36-9682-17AEAD440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965200"/>
            <a:ext cx="3670300" cy="2387600"/>
          </a:xfrm>
          <a:prstGeom prst="rect">
            <a:avLst/>
          </a:prstGeom>
        </p:spPr>
      </p:pic>
      <p:pic>
        <p:nvPicPr>
          <p:cNvPr id="5" name="Content Placeholder 4" descr="A picture containing text, several&#10;&#10;Description automatically generated">
            <a:extLst>
              <a:ext uri="{FF2B5EF4-FFF2-40B4-BE49-F238E27FC236}">
                <a16:creationId xmlns:a16="http://schemas.microsoft.com/office/drawing/2014/main" id="{362CBAC6-BB84-40AA-A1FF-A5E031A999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38600" y="3416300"/>
            <a:ext cx="3670300" cy="2425700"/>
          </a:xfrm>
        </p:spPr>
      </p:pic>
      <p:pic>
        <p:nvPicPr>
          <p:cNvPr id="9" name="Picture 8" descr="A picture containing text, person&#10;&#10;Description automatically generated">
            <a:extLst>
              <a:ext uri="{FF2B5EF4-FFF2-40B4-BE49-F238E27FC236}">
                <a16:creationId xmlns:a16="http://schemas.microsoft.com/office/drawing/2014/main" id="{975428AB-2566-41D6-BB09-4E6BF95D6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9700" y="965200"/>
            <a:ext cx="3441700" cy="4889500"/>
          </a:xfrm>
          <a:prstGeom prst="rect">
            <a:avLst/>
          </a:prstGeom>
        </p:spPr>
      </p:pic>
      <p:sp>
        <p:nvSpPr>
          <p:cNvPr id="2" name="Title 1">
            <a:extLst>
              <a:ext uri="{FF2B5EF4-FFF2-40B4-BE49-F238E27FC236}">
                <a16:creationId xmlns:a16="http://schemas.microsoft.com/office/drawing/2014/main" id="{51562494-150B-4B3A-9331-D6D9FCA4C985}"/>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br>
              <a:rPr lang="en-US" sz="1600" kern="1200">
                <a:solidFill>
                  <a:schemeClr val="bg1"/>
                </a:solidFill>
                <a:latin typeface="+mj-lt"/>
                <a:ea typeface="+mj-ea"/>
                <a:cs typeface="+mj-cs"/>
              </a:rPr>
            </a:br>
            <a:br>
              <a:rPr lang="en-US" sz="1600" kern="1200">
                <a:solidFill>
                  <a:schemeClr val="bg1"/>
                </a:solidFill>
                <a:latin typeface="+mj-lt"/>
                <a:ea typeface="+mj-ea"/>
                <a:cs typeface="+mj-cs"/>
              </a:rPr>
            </a:br>
            <a:r>
              <a:rPr lang="en-US" sz="1600" kern="1200">
                <a:solidFill>
                  <a:schemeClr val="bg1"/>
                </a:solidFill>
                <a:latin typeface="+mj-lt"/>
                <a:ea typeface="+mj-ea"/>
                <a:cs typeface="+mj-cs"/>
              </a:rPr>
              <a:t>Creative writers to become aware of the contested history that they are part of</a:t>
            </a:r>
            <a:br>
              <a:rPr lang="en-US" sz="1600" kern="1200">
                <a:solidFill>
                  <a:schemeClr val="bg1"/>
                </a:solidFill>
                <a:latin typeface="+mj-lt"/>
                <a:ea typeface="+mj-ea"/>
                <a:cs typeface="+mj-cs"/>
              </a:rPr>
            </a:br>
            <a:br>
              <a:rPr lang="en-US" sz="1600" kern="1200">
                <a:solidFill>
                  <a:schemeClr val="bg1"/>
                </a:solidFill>
                <a:latin typeface="+mj-lt"/>
                <a:ea typeface="+mj-ea"/>
                <a:cs typeface="+mj-cs"/>
              </a:rPr>
            </a:br>
            <a:endParaRPr lang="en-US" sz="1600" kern="1200">
              <a:solidFill>
                <a:schemeClr val="bg1"/>
              </a:solidFill>
              <a:latin typeface="+mj-lt"/>
              <a:ea typeface="+mj-ea"/>
              <a:cs typeface="+mj-cs"/>
            </a:endParaRPr>
          </a:p>
        </p:txBody>
      </p:sp>
    </p:spTree>
    <p:extLst>
      <p:ext uri="{BB962C8B-B14F-4D97-AF65-F5344CB8AC3E}">
        <p14:creationId xmlns:p14="http://schemas.microsoft.com/office/powerpoint/2010/main" val="3293900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45AA51E-FCFD-4AD6-B0A2-F783C1156491}"/>
              </a:ext>
            </a:extLst>
          </p:cNvPr>
          <p:cNvSpPr>
            <a:spLocks noGrp="1"/>
          </p:cNvSpPr>
          <p:nvPr>
            <p:ph type="title"/>
          </p:nvPr>
        </p:nvSpPr>
        <p:spPr>
          <a:xfrm>
            <a:off x="958506" y="800392"/>
            <a:ext cx="10264697" cy="1212102"/>
          </a:xfrm>
        </p:spPr>
        <p:txBody>
          <a:bodyPr>
            <a:normAutofit/>
          </a:bodyPr>
          <a:lstStyle/>
          <a:p>
            <a:r>
              <a:rPr lang="en-GB" sz="4000">
                <a:solidFill>
                  <a:srgbClr val="FFFFFF"/>
                </a:solidFill>
              </a:rPr>
              <a:t>Lord Macauley, 1935 (Green 2011: 7-8)</a:t>
            </a:r>
          </a:p>
        </p:txBody>
      </p:sp>
      <p:sp>
        <p:nvSpPr>
          <p:cNvPr id="3" name="Content Placeholder 2">
            <a:extLst>
              <a:ext uri="{FF2B5EF4-FFF2-40B4-BE49-F238E27FC236}">
                <a16:creationId xmlns:a16="http://schemas.microsoft.com/office/drawing/2014/main" id="{F74DEB73-5259-4ED4-B6AF-6831FB188519}"/>
              </a:ext>
            </a:extLst>
          </p:cNvPr>
          <p:cNvSpPr>
            <a:spLocks noGrp="1"/>
          </p:cNvSpPr>
          <p:nvPr>
            <p:ph idx="1"/>
          </p:nvPr>
        </p:nvSpPr>
        <p:spPr>
          <a:xfrm>
            <a:off x="1367624" y="2490436"/>
            <a:ext cx="9708995" cy="3567173"/>
          </a:xfrm>
        </p:spPr>
        <p:txBody>
          <a:bodyPr anchor="ctr">
            <a:normAutofit lnSpcReduction="10000"/>
          </a:bodyPr>
          <a:lstStyle/>
          <a:p>
            <a:r>
              <a:rPr lang="en-GB" sz="1500" dirty="0"/>
              <a:t> Green and McIntyre (2011:7) write: </a:t>
            </a:r>
          </a:p>
          <a:p>
            <a:r>
              <a:rPr lang="en-GB" sz="1500" dirty="0"/>
              <a:t>One of the first key markers in the development of the subject was the 1835 English Education Act. Set against the background of Victorian colonial expansion, this Act officially required Indians to study in English and to study works of English literature. English was seen as ‘civilising’. Member of the Supreme Council of India T.B. Macaulay in a political Minute of 2 February 1835 perfectly captures the tone of the age, its pride, arrogance and missionary zeal: </a:t>
            </a:r>
          </a:p>
          <a:p>
            <a:r>
              <a:rPr lang="en-GB" sz="1500" i="1" dirty="0"/>
              <a:t>We have to educate a people who cannot at present be educated by means of their mother-tongue. We must teach them some foreign language. The claims of our own language it is hardly necessary to recapitulate. It stands pre-eminent even among the languages of the West. It abounds with works of imagination not inferior to the noblest which Greece has bequeathed to us, with models of every species of eloquence, with historical composition, which, considered merely as narratives, have seldom been surpassed, and which, considered as vehicles of ethical and political instruction, have never been equalled, with just and lively representations of human life and human nature, with the most profound speculations on metaphysics, morals, government, jurisprudence, trade, with full and correct information respecting every experimental science which tends to preserve the health, to increase the comfort, or to expand the intellect of man. Whoever knows that language has ready access to all the vast intellectual wealth which all the wisest nations of the earth have created and hoarded in the course of ninety generations. It may safely be said that the literature now extant in that language is of greater value than all the literature which three hundred years ago was extant in all the languages of the world together. (Macaulay 1835, in Bureau of Education 1920)</a:t>
            </a:r>
          </a:p>
        </p:txBody>
      </p:sp>
    </p:spTree>
    <p:extLst>
      <p:ext uri="{BB962C8B-B14F-4D97-AF65-F5344CB8AC3E}">
        <p14:creationId xmlns:p14="http://schemas.microsoft.com/office/powerpoint/2010/main" val="372654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circle(in)">
                                      <p:cBhvr>
                                        <p:cTn id="14"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71B7B-43C8-473A-BC51-B5C1AA31E451}"/>
              </a:ext>
            </a:extLst>
          </p:cNvPr>
          <p:cNvSpPr>
            <a:spLocks noGrp="1"/>
          </p:cNvSpPr>
          <p:nvPr>
            <p:ph type="title"/>
          </p:nvPr>
        </p:nvSpPr>
        <p:spPr>
          <a:xfrm>
            <a:off x="1245072" y="1289765"/>
            <a:ext cx="3651101" cy="4270963"/>
          </a:xfrm>
        </p:spPr>
        <p:txBody>
          <a:bodyPr anchor="ctr">
            <a:normAutofit/>
          </a:bodyPr>
          <a:lstStyle/>
          <a:p>
            <a:pPr algn="ctr"/>
            <a:r>
              <a:rPr lang="en-GB" sz="3500">
                <a:solidFill>
                  <a:srgbClr val="FFFFFF"/>
                </a:solidFill>
              </a:rPr>
              <a:t>To explore how racist discourses have permeated the language, structure and power dynamics of modern societies</a:t>
            </a:r>
            <a:br>
              <a:rPr lang="en-GB" sz="3500">
                <a:solidFill>
                  <a:srgbClr val="FFFFFF"/>
                </a:solidFill>
              </a:rPr>
            </a:br>
            <a:endParaRPr lang="en-GB" sz="3500">
              <a:solidFill>
                <a:srgbClr val="FFFFFF"/>
              </a:solidFill>
            </a:endParaRPr>
          </a:p>
        </p:txBody>
      </p:sp>
      <p:sp>
        <p:nvSpPr>
          <p:cNvPr id="2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2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03CCD661-0451-4E45-BD6E-8AA5F2355133}"/>
              </a:ext>
            </a:extLst>
          </p:cNvPr>
          <p:cNvSpPr>
            <a:spLocks noGrp="1"/>
          </p:cNvSpPr>
          <p:nvPr>
            <p:ph idx="1"/>
          </p:nvPr>
        </p:nvSpPr>
        <p:spPr>
          <a:xfrm>
            <a:off x="6297233" y="518400"/>
            <a:ext cx="4771607" cy="5837949"/>
          </a:xfrm>
        </p:spPr>
        <p:txBody>
          <a:bodyPr anchor="ctr">
            <a:normAutofit/>
          </a:bodyPr>
          <a:lstStyle/>
          <a:p>
            <a:pPr marL="0" indent="0">
              <a:buNone/>
            </a:pPr>
            <a:r>
              <a:rPr lang="en-GB" sz="2000">
                <a:solidFill>
                  <a:schemeClr val="tx1">
                    <a:alpha val="80000"/>
                  </a:schemeClr>
                </a:solidFill>
              </a:rPr>
              <a:t>Williamson said he was not surprised the UK was the first to roll out the immunisation because “we’re a much better country than every single one of them”. (The Guardian, 3</a:t>
            </a:r>
            <a:r>
              <a:rPr lang="en-GB" sz="2000" baseline="30000">
                <a:solidFill>
                  <a:schemeClr val="tx1">
                    <a:alpha val="80000"/>
                  </a:schemeClr>
                </a:solidFill>
              </a:rPr>
              <a:t>rd</a:t>
            </a:r>
            <a:r>
              <a:rPr lang="en-GB" sz="2000">
                <a:solidFill>
                  <a:schemeClr val="tx1">
                    <a:alpha val="80000"/>
                  </a:schemeClr>
                </a:solidFill>
              </a:rPr>
              <a:t> December 2020)</a:t>
            </a:r>
          </a:p>
          <a:p>
            <a:pPr marL="0" indent="0">
              <a:buNone/>
            </a:pPr>
            <a:endParaRPr lang="en-GB" sz="2000">
              <a:solidFill>
                <a:schemeClr val="tx1">
                  <a:alpha val="80000"/>
                </a:schemeClr>
              </a:solidFill>
            </a:endParaRPr>
          </a:p>
          <a:p>
            <a:pPr marL="0" indent="0">
              <a:buNone/>
            </a:pPr>
            <a:r>
              <a:rPr lang="en-GB" sz="2000" i="1">
                <a:solidFill>
                  <a:schemeClr val="tx1">
                    <a:alpha val="80000"/>
                  </a:schemeClr>
                </a:solidFill>
              </a:rPr>
              <a:t>They may eat with their fingers in Delhi, but we can’t have children eating mashed potato with their fingers in England </a:t>
            </a:r>
            <a:r>
              <a:rPr lang="en-GB" sz="2000">
                <a:solidFill>
                  <a:schemeClr val="tx1">
                    <a:alpha val="80000"/>
                  </a:schemeClr>
                </a:solidFill>
              </a:rPr>
              <a:t>summary of Nick Ferrari speaking to Francis Gilbert on LBC. 9</a:t>
            </a:r>
            <a:r>
              <a:rPr lang="en-GB" sz="2000" baseline="30000">
                <a:solidFill>
                  <a:schemeClr val="tx1">
                    <a:alpha val="80000"/>
                  </a:schemeClr>
                </a:solidFill>
              </a:rPr>
              <a:t>th</a:t>
            </a:r>
            <a:r>
              <a:rPr lang="en-GB" sz="2000">
                <a:solidFill>
                  <a:schemeClr val="tx1">
                    <a:alpha val="80000"/>
                  </a:schemeClr>
                </a:solidFill>
              </a:rPr>
              <a:t> December 2020.</a:t>
            </a:r>
          </a:p>
          <a:p>
            <a:endParaRPr lang="en-GB" sz="2000">
              <a:solidFill>
                <a:schemeClr val="tx1">
                  <a:alpha val="80000"/>
                </a:schemeClr>
              </a:solidFill>
            </a:endParaRPr>
          </a:p>
          <a:p>
            <a:r>
              <a:rPr lang="en-GB" sz="2000">
                <a:solidFill>
                  <a:schemeClr val="tx1">
                    <a:alpha val="80000"/>
                  </a:schemeClr>
                </a:solidFill>
              </a:rPr>
              <a:t>Possible CW: devise a found poem from these texts…</a:t>
            </a:r>
          </a:p>
        </p:txBody>
      </p:sp>
      <p:sp>
        <p:nvSpPr>
          <p:cNvPr id="30"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32" name="Straight Connector 3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08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text&#10;&#10;Description automatically generated">
            <a:extLst>
              <a:ext uri="{FF2B5EF4-FFF2-40B4-BE49-F238E27FC236}">
                <a16:creationId xmlns:a16="http://schemas.microsoft.com/office/drawing/2014/main" id="{98E140DF-9D84-4C1F-9A17-D142C95B06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209800"/>
            <a:ext cx="4724400" cy="3340100"/>
          </a:xfrm>
        </p:spPr>
      </p:pic>
      <p:pic>
        <p:nvPicPr>
          <p:cNvPr id="9" name="Picture 8" descr="A picture containing calendar&#10;&#10;Description automatically generated">
            <a:extLst>
              <a:ext uri="{FF2B5EF4-FFF2-40B4-BE49-F238E27FC236}">
                <a16:creationId xmlns:a16="http://schemas.microsoft.com/office/drawing/2014/main" id="{25DD959B-AD99-4EB7-BA36-E17606668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209800"/>
            <a:ext cx="2197100" cy="3340100"/>
          </a:xfrm>
          <a:prstGeom prst="rect">
            <a:avLst/>
          </a:prstGeom>
        </p:spPr>
      </p:pic>
      <p:sp>
        <p:nvSpPr>
          <p:cNvPr id="2" name="Title 1">
            <a:extLst>
              <a:ext uri="{FF2B5EF4-FFF2-40B4-BE49-F238E27FC236}">
                <a16:creationId xmlns:a16="http://schemas.microsoft.com/office/drawing/2014/main" id="{94FC6CCF-1D41-4423-B943-3CE2C04A0EF8}"/>
              </a:ext>
            </a:extLst>
          </p:cNvPr>
          <p:cNvSpPr>
            <a:spLocks noGrp="1"/>
          </p:cNvSpPr>
          <p:nvPr>
            <p:ph type="title"/>
          </p:nvPr>
        </p:nvSpPr>
        <p:spPr>
          <a:xfrm>
            <a:off x="838200" y="672747"/>
            <a:ext cx="10515600" cy="715556"/>
          </a:xfrm>
        </p:spPr>
        <p:txBody>
          <a:bodyPr>
            <a:normAutofit/>
          </a:bodyPr>
          <a:lstStyle/>
          <a:p>
            <a:pPr algn="ctr"/>
            <a:r>
              <a:rPr lang="en-GB" sz="2200">
                <a:solidFill>
                  <a:schemeClr val="bg1"/>
                </a:solidFill>
              </a:rPr>
              <a:t>To explore diverse writing and be open to its affordances</a:t>
            </a:r>
            <a:br>
              <a:rPr lang="en-GB" sz="2200">
                <a:solidFill>
                  <a:schemeClr val="bg1"/>
                </a:solidFill>
              </a:rPr>
            </a:br>
            <a:endParaRPr lang="en-GB" sz="2200">
              <a:solidFill>
                <a:schemeClr val="bg1"/>
              </a:solidFill>
            </a:endParaRPr>
          </a:p>
        </p:txBody>
      </p:sp>
    </p:spTree>
    <p:extLst>
      <p:ext uri="{BB962C8B-B14F-4D97-AF65-F5344CB8AC3E}">
        <p14:creationId xmlns:p14="http://schemas.microsoft.com/office/powerpoint/2010/main" val="859465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E2D99-0FDA-487B-9047-CDFF95B9F648}"/>
              </a:ext>
            </a:extLst>
          </p:cNvPr>
          <p:cNvSpPr>
            <a:spLocks noGrp="1"/>
          </p:cNvSpPr>
          <p:nvPr>
            <p:ph type="title"/>
          </p:nvPr>
        </p:nvSpPr>
        <p:spPr/>
        <p:txBody>
          <a:bodyPr>
            <a:normAutofit fontScale="90000"/>
          </a:bodyPr>
          <a:lstStyle/>
          <a:p>
            <a:r>
              <a:rPr lang="en-GB" dirty="0"/>
              <a:t>To explore this history creatively and sensitively through reading and writing</a:t>
            </a:r>
            <a:br>
              <a:rPr lang="en-GB" dirty="0"/>
            </a:br>
            <a:endParaRPr lang="en-GB" dirty="0"/>
          </a:p>
        </p:txBody>
      </p:sp>
      <p:sp>
        <p:nvSpPr>
          <p:cNvPr id="3" name="Content Placeholder 2">
            <a:extLst>
              <a:ext uri="{FF2B5EF4-FFF2-40B4-BE49-F238E27FC236}">
                <a16:creationId xmlns:a16="http://schemas.microsoft.com/office/drawing/2014/main" id="{754BA68F-1B68-4D91-94C0-5AEEEC23B58F}"/>
              </a:ext>
            </a:extLst>
          </p:cNvPr>
          <p:cNvSpPr>
            <a:spLocks noGrp="1"/>
          </p:cNvSpPr>
          <p:nvPr>
            <p:ph sz="half" idx="1"/>
          </p:nvPr>
        </p:nvSpPr>
        <p:spPr>
          <a:xfrm>
            <a:off x="838200" y="1825625"/>
            <a:ext cx="3865775" cy="4273517"/>
          </a:xfrm>
        </p:spPr>
        <p:txBody>
          <a:bodyPr anchor="ctr">
            <a:normAutofit fontScale="40000" lnSpcReduction="20000"/>
          </a:bodyPr>
          <a:lstStyle/>
          <a:p>
            <a:r>
              <a:rPr lang="en-GB" sz="3800" b="1" dirty="0"/>
              <a:t>The British Poem by </a:t>
            </a:r>
            <a:r>
              <a:rPr lang="en-GB" sz="3800" b="1" dirty="0">
                <a:hlinkClick r:id="rId3" tooltip="Benjamin Zephaniah"/>
              </a:rPr>
              <a:t>Benjamin Zephaniah</a:t>
            </a:r>
            <a:endParaRPr lang="en-GB" sz="3800" dirty="0"/>
          </a:p>
          <a:p>
            <a:pPr marL="0" indent="0">
              <a:buNone/>
            </a:pPr>
            <a:r>
              <a:rPr lang="en-GB" sz="3800" dirty="0"/>
              <a:t>Take some Picts, Celts and Silures</a:t>
            </a:r>
            <a:br>
              <a:rPr lang="en-GB" sz="3800" dirty="0"/>
            </a:br>
            <a:r>
              <a:rPr lang="en-GB" sz="3800" dirty="0"/>
              <a:t>And let them settle,</a:t>
            </a:r>
            <a:br>
              <a:rPr lang="en-GB" sz="3800" dirty="0"/>
            </a:br>
            <a:r>
              <a:rPr lang="en-GB" sz="3800" dirty="0"/>
              <a:t>Then overrun them with Roman conquerors.</a:t>
            </a:r>
            <a:br>
              <a:rPr lang="en-GB" sz="3800" dirty="0"/>
            </a:br>
            <a:br>
              <a:rPr lang="en-GB" sz="3800" dirty="0"/>
            </a:br>
            <a:r>
              <a:rPr lang="en-GB" sz="3800" dirty="0"/>
              <a:t>Remove the Romans after approximately 400 years</a:t>
            </a:r>
            <a:br>
              <a:rPr lang="en-GB" sz="3800" dirty="0"/>
            </a:br>
            <a:r>
              <a:rPr lang="en-GB" sz="3800" dirty="0"/>
              <a:t>Add lots of Norman French to some</a:t>
            </a:r>
            <a:br>
              <a:rPr lang="en-GB" sz="3800" dirty="0"/>
            </a:br>
            <a:r>
              <a:rPr lang="en-GB" sz="3800" dirty="0"/>
              <a:t>Angles, Saxons, Jutes and Vikings, then stir vigorously.</a:t>
            </a:r>
            <a:br>
              <a:rPr lang="en-GB" sz="3800" dirty="0"/>
            </a:br>
            <a:br>
              <a:rPr lang="en-GB" sz="3800" dirty="0"/>
            </a:br>
            <a:r>
              <a:rPr lang="en-GB" sz="3800" dirty="0"/>
              <a:t>Mix some hot Chileans, cool Jamaicans, Dominicans,</a:t>
            </a:r>
            <a:br>
              <a:rPr lang="en-GB" sz="3800" dirty="0"/>
            </a:br>
            <a:r>
              <a:rPr lang="en-GB" sz="3800" dirty="0"/>
              <a:t>Trinidadians and </a:t>
            </a:r>
            <a:r>
              <a:rPr lang="en-GB" sz="3800" dirty="0" err="1"/>
              <a:t>Bajans</a:t>
            </a:r>
            <a:r>
              <a:rPr lang="en-GB" sz="3800" dirty="0"/>
              <a:t> with some Ethiopians, Chinese,</a:t>
            </a:r>
            <a:br>
              <a:rPr lang="en-GB" sz="3800" dirty="0"/>
            </a:br>
            <a:r>
              <a:rPr lang="en-GB" sz="3800" dirty="0"/>
              <a:t>Vietnamese and Sudanese.</a:t>
            </a:r>
            <a:br>
              <a:rPr lang="en-GB" sz="3800" dirty="0"/>
            </a:br>
            <a:br>
              <a:rPr lang="en-GB" sz="3800" dirty="0"/>
            </a:br>
            <a:r>
              <a:rPr lang="en-GB" sz="3800" dirty="0"/>
              <a:t>Then take a blend of Somalians, Sri Lankans, Nigerians</a:t>
            </a:r>
            <a:br>
              <a:rPr lang="en-GB" sz="3800" dirty="0"/>
            </a:br>
            <a:r>
              <a:rPr lang="en-GB" sz="3800" dirty="0"/>
              <a:t>And Pakistanis,</a:t>
            </a:r>
            <a:br>
              <a:rPr lang="en-GB" sz="3800" dirty="0"/>
            </a:br>
            <a:r>
              <a:rPr lang="en-GB" sz="3800" dirty="0"/>
              <a:t>Combine with some Guyanese</a:t>
            </a:r>
            <a:br>
              <a:rPr lang="en-GB" sz="3800" dirty="0"/>
            </a:br>
            <a:r>
              <a:rPr lang="en-GB" sz="3800" dirty="0"/>
              <a:t>And turn up the heat.</a:t>
            </a:r>
            <a:br>
              <a:rPr lang="en-GB" dirty="0"/>
            </a:br>
            <a:br>
              <a:rPr lang="en-GB" dirty="0"/>
            </a:br>
            <a:br>
              <a:rPr lang="en-GB" dirty="0"/>
            </a:br>
            <a:br>
              <a:rPr lang="en-GB" sz="2000" dirty="0"/>
            </a:br>
            <a:endParaRPr lang="en-GB" sz="2000" dirty="0"/>
          </a:p>
        </p:txBody>
      </p:sp>
      <p:sp>
        <p:nvSpPr>
          <p:cNvPr id="4" name="Content Placeholder 3">
            <a:extLst>
              <a:ext uri="{FF2B5EF4-FFF2-40B4-BE49-F238E27FC236}">
                <a16:creationId xmlns:a16="http://schemas.microsoft.com/office/drawing/2014/main" id="{A95FFD9C-D47A-4367-A272-08B65A97DB9F}"/>
              </a:ext>
            </a:extLst>
          </p:cNvPr>
          <p:cNvSpPr>
            <a:spLocks noGrp="1"/>
          </p:cNvSpPr>
          <p:nvPr>
            <p:ph sz="half" idx="2"/>
          </p:nvPr>
        </p:nvSpPr>
        <p:spPr/>
        <p:txBody>
          <a:bodyPr>
            <a:normAutofit fontScale="40000" lnSpcReduction="20000"/>
          </a:bodyPr>
          <a:lstStyle/>
          <a:p>
            <a:br>
              <a:rPr lang="en-GB" sz="3500" dirty="0"/>
            </a:br>
            <a:r>
              <a:rPr lang="en-GB" sz="3500" dirty="0"/>
              <a:t>Sprinkle some fresh Indians, Malaysians, Bosnians,</a:t>
            </a:r>
            <a:br>
              <a:rPr lang="en-GB" sz="3500" dirty="0"/>
            </a:br>
            <a:r>
              <a:rPr lang="en-GB" sz="3500" dirty="0"/>
              <a:t>Iraqis and Bangladeshis together with some</a:t>
            </a:r>
            <a:br>
              <a:rPr lang="en-GB" sz="3500" dirty="0"/>
            </a:br>
            <a:r>
              <a:rPr lang="en-GB" sz="3500" dirty="0"/>
              <a:t>Afghans, Spanish, Turkish, Kurdish, Japanese</a:t>
            </a:r>
            <a:br>
              <a:rPr lang="en-GB" sz="3500" dirty="0"/>
            </a:br>
            <a:r>
              <a:rPr lang="en-GB" sz="3500" dirty="0"/>
              <a:t>And Palestinians</a:t>
            </a:r>
            <a:br>
              <a:rPr lang="en-GB" sz="3500" dirty="0"/>
            </a:br>
            <a:r>
              <a:rPr lang="en-GB" sz="3500" dirty="0"/>
              <a:t>Then add to the melting pot. </a:t>
            </a:r>
          </a:p>
          <a:p>
            <a:r>
              <a:rPr lang="en-GB" sz="3500" dirty="0"/>
              <a:t>Leave the ingredients to simmer.</a:t>
            </a:r>
            <a:br>
              <a:rPr lang="en-GB" sz="3500" dirty="0"/>
            </a:br>
            <a:br>
              <a:rPr lang="en-GB" sz="3500" dirty="0"/>
            </a:br>
            <a:r>
              <a:rPr lang="en-GB" sz="3500" dirty="0"/>
              <a:t>As they mix and blend allow their languages to flourish</a:t>
            </a:r>
            <a:br>
              <a:rPr lang="en-GB" sz="3500" dirty="0"/>
            </a:br>
            <a:r>
              <a:rPr lang="en-GB" sz="3500" dirty="0"/>
              <a:t>Binding them together with English.</a:t>
            </a:r>
            <a:br>
              <a:rPr lang="en-GB" sz="3500" dirty="0"/>
            </a:br>
            <a:br>
              <a:rPr lang="en-GB" sz="3500" dirty="0"/>
            </a:br>
            <a:r>
              <a:rPr lang="en-GB" sz="3500" dirty="0"/>
              <a:t>Allow time to be cool.</a:t>
            </a:r>
            <a:br>
              <a:rPr lang="en-GB" sz="3500" dirty="0"/>
            </a:br>
            <a:br>
              <a:rPr lang="en-GB" sz="3500" dirty="0"/>
            </a:br>
            <a:r>
              <a:rPr lang="en-GB" sz="3500" dirty="0"/>
              <a:t>Add some unity, understanding, and respect for the future,</a:t>
            </a:r>
            <a:br>
              <a:rPr lang="en-GB" sz="3500" dirty="0"/>
            </a:br>
            <a:r>
              <a:rPr lang="en-GB" sz="3500" dirty="0"/>
              <a:t>Serve with justice</a:t>
            </a:r>
            <a:br>
              <a:rPr lang="en-GB" sz="3500" dirty="0"/>
            </a:br>
            <a:r>
              <a:rPr lang="en-GB" sz="3500" dirty="0"/>
              <a:t>And enjoy.</a:t>
            </a:r>
            <a:br>
              <a:rPr lang="en-GB" sz="3500" dirty="0"/>
            </a:br>
            <a:br>
              <a:rPr lang="en-GB" sz="3500" dirty="0"/>
            </a:br>
            <a:r>
              <a:rPr lang="en-GB" sz="3500" dirty="0"/>
              <a:t>Note: All the ingredients are equally important. Treating one ingredient better than another will leave a bitter unpleasant taste.</a:t>
            </a:r>
            <a:br>
              <a:rPr lang="en-GB" sz="3500" dirty="0"/>
            </a:br>
            <a:br>
              <a:rPr lang="en-GB" sz="3500" dirty="0"/>
            </a:br>
            <a:r>
              <a:rPr lang="en-GB" sz="3500" dirty="0"/>
              <a:t>Warning: An unequal spread of justice will damage the people and cause pain. Give justice and equality to all.</a:t>
            </a:r>
            <a:br>
              <a:rPr lang="en-GB" dirty="0"/>
            </a:br>
            <a:endParaRPr lang="en-GB" dirty="0"/>
          </a:p>
          <a:p>
            <a:pPr marL="0" indent="0">
              <a:buNone/>
            </a:pPr>
            <a:endParaRPr lang="en-GB" dirty="0"/>
          </a:p>
        </p:txBody>
      </p:sp>
    </p:spTree>
    <p:extLst>
      <p:ext uri="{BB962C8B-B14F-4D97-AF65-F5344CB8AC3E}">
        <p14:creationId xmlns:p14="http://schemas.microsoft.com/office/powerpoint/2010/main" val="229774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77CB4C-F17A-4C68-9B5D-DC73248C320B}"/>
              </a:ext>
            </a:extLst>
          </p:cNvPr>
          <p:cNvSpPr>
            <a:spLocks noGrp="1"/>
          </p:cNvSpPr>
          <p:nvPr>
            <p:ph type="title"/>
          </p:nvPr>
        </p:nvSpPr>
        <p:spPr>
          <a:xfrm>
            <a:off x="589560" y="856180"/>
            <a:ext cx="4560584" cy="1128068"/>
          </a:xfrm>
        </p:spPr>
        <p:txBody>
          <a:bodyPr anchor="ctr">
            <a:normAutofit/>
          </a:bodyPr>
          <a:lstStyle/>
          <a:p>
            <a:r>
              <a:rPr lang="en-GB" sz="2500"/>
              <a:t>MA in Black British Literature and the Centre for Caribbean and Diaspora Studies</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0AAEB6-610B-4DF1-8F75-5FFC870D8949}"/>
              </a:ext>
            </a:extLst>
          </p:cNvPr>
          <p:cNvSpPr>
            <a:spLocks noGrp="1"/>
          </p:cNvSpPr>
          <p:nvPr>
            <p:ph idx="1"/>
          </p:nvPr>
        </p:nvSpPr>
        <p:spPr>
          <a:xfrm>
            <a:off x="590719" y="2330505"/>
            <a:ext cx="4559425" cy="3979585"/>
          </a:xfrm>
        </p:spPr>
        <p:txBody>
          <a:bodyPr anchor="ctr">
            <a:normAutofit/>
          </a:bodyPr>
          <a:lstStyle/>
          <a:p>
            <a:r>
              <a:rPr lang="en-GB" sz="2000" dirty="0"/>
              <a:t>Exposure to a wide and diverse range of literary voices can disavow us, as readers of literature, of the notion that there is a unique, singular experience of literary Britishness through broadening our exposure to subject positions both within and outside our personal spheres of experience. (Osborne 2017: 3)</a:t>
            </a:r>
          </a:p>
          <a:p>
            <a:endParaRPr lang="en-GB" sz="2000"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application&#10;&#10;Description automatically generated">
            <a:extLst>
              <a:ext uri="{FF2B5EF4-FFF2-40B4-BE49-F238E27FC236}">
                <a16:creationId xmlns:a16="http://schemas.microsoft.com/office/drawing/2014/main" id="{702A530D-3524-4E1C-AE68-0DA01A2B4539}"/>
              </a:ext>
            </a:extLst>
          </p:cNvPr>
          <p:cNvPicPr>
            <a:picLocks noChangeAspect="1"/>
          </p:cNvPicPr>
          <p:nvPr/>
        </p:nvPicPr>
        <p:blipFill rotWithShape="1">
          <a:blip r:embed="rId2">
            <a:extLst>
              <a:ext uri="{28A0092B-C50C-407E-A947-70E740481C1C}">
                <a14:useLocalDpi xmlns:a14="http://schemas.microsoft.com/office/drawing/2010/main" val="0"/>
              </a:ext>
            </a:extLst>
          </a:blip>
          <a:srcRect t="576"/>
          <a:stretch/>
        </p:blipFill>
        <p:spPr>
          <a:xfrm>
            <a:off x="5977788" y="799352"/>
            <a:ext cx="5425410" cy="5259296"/>
          </a:xfrm>
          <a:prstGeom prst="rect">
            <a:avLst/>
          </a:prstGeom>
        </p:spPr>
      </p:pic>
    </p:spTree>
    <p:extLst>
      <p:ext uri="{BB962C8B-B14F-4D97-AF65-F5344CB8AC3E}">
        <p14:creationId xmlns:p14="http://schemas.microsoft.com/office/powerpoint/2010/main" val="3194021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51E9BFE-914D-42DE-AE50-AE80219CA3F4}"/>
              </a:ext>
            </a:extLst>
          </p:cNvPr>
          <p:cNvSpPr>
            <a:spLocks noGrp="1"/>
          </p:cNvSpPr>
          <p:nvPr>
            <p:ph type="title"/>
          </p:nvPr>
        </p:nvSpPr>
        <p:spPr>
          <a:xfrm>
            <a:off x="640079" y="2053641"/>
            <a:ext cx="3669161" cy="2760098"/>
          </a:xfrm>
        </p:spPr>
        <p:txBody>
          <a:bodyPr>
            <a:normAutofit/>
          </a:bodyPr>
          <a:lstStyle/>
          <a:p>
            <a:r>
              <a:rPr lang="en-GB" sz="2800" dirty="0">
                <a:solidFill>
                  <a:srgbClr val="FFFFFF"/>
                </a:solidFill>
              </a:rPr>
              <a:t>Conference schedule #</a:t>
            </a:r>
            <a:r>
              <a:rPr lang="en-GB" sz="2800" dirty="0" err="1">
                <a:solidFill>
                  <a:srgbClr val="FFFFFF"/>
                </a:solidFill>
              </a:rPr>
              <a:t>decolonisingcreativity</a:t>
            </a:r>
            <a:br>
              <a:rPr lang="en-GB" sz="2800" dirty="0">
                <a:solidFill>
                  <a:srgbClr val="FFFFFF"/>
                </a:solidFill>
              </a:rPr>
            </a:br>
            <a:endParaRPr lang="en-GB" sz="2800" dirty="0">
              <a:solidFill>
                <a:srgbClr val="FFFFFF"/>
              </a:solidFill>
            </a:endParaRPr>
          </a:p>
        </p:txBody>
      </p:sp>
      <p:sp>
        <p:nvSpPr>
          <p:cNvPr id="3" name="Content Placeholder 2">
            <a:extLst>
              <a:ext uri="{FF2B5EF4-FFF2-40B4-BE49-F238E27FC236}">
                <a16:creationId xmlns:a16="http://schemas.microsoft.com/office/drawing/2014/main" id="{0A4D850D-D4CC-416B-8CFC-9C60469B25F5}"/>
              </a:ext>
            </a:extLst>
          </p:cNvPr>
          <p:cNvSpPr>
            <a:spLocks noGrp="1"/>
          </p:cNvSpPr>
          <p:nvPr>
            <p:ph idx="1"/>
          </p:nvPr>
        </p:nvSpPr>
        <p:spPr>
          <a:xfrm>
            <a:off x="6090574" y="801866"/>
            <a:ext cx="5306084" cy="5230634"/>
          </a:xfrm>
        </p:spPr>
        <p:txBody>
          <a:bodyPr anchor="ctr">
            <a:normAutofit/>
          </a:bodyPr>
          <a:lstStyle/>
          <a:p>
            <a:r>
              <a:rPr lang="en-GB" sz="1100">
                <a:solidFill>
                  <a:srgbClr val="000000"/>
                </a:solidFill>
              </a:rPr>
              <a:t>9am-9.15am Introduction by the head of centre, Dr. Vicky Macleroy</a:t>
            </a:r>
          </a:p>
          <a:p>
            <a:r>
              <a:rPr lang="en-GB" sz="1100">
                <a:solidFill>
                  <a:srgbClr val="000000"/>
                </a:solidFill>
              </a:rPr>
              <a:t>9.15am-10.15am Decolonising Creative Writing, the key issues outlined by Dr. Francis Gilbert, writer Steve Roberts, noted actor and writer Leena Dhingra. Each speaker will offer their own perspectives and invite creative responses and questions.</a:t>
            </a:r>
          </a:p>
          <a:p>
            <a:r>
              <a:rPr lang="en-GB" sz="1100">
                <a:solidFill>
                  <a:srgbClr val="000000"/>
                </a:solidFill>
              </a:rPr>
              <a:t>10.15am-10.30am Break</a:t>
            </a:r>
          </a:p>
          <a:p>
            <a:r>
              <a:rPr lang="en-GB" sz="1100">
                <a:solidFill>
                  <a:srgbClr val="000000"/>
                </a:solidFill>
              </a:rPr>
              <a:t>10.30am-10.50am Using creative writing to decolonise: a creative writing exercise.</a:t>
            </a:r>
          </a:p>
          <a:p>
            <a:r>
              <a:rPr lang="en-GB" sz="1100">
                <a:solidFill>
                  <a:srgbClr val="000000"/>
                </a:solidFill>
              </a:rPr>
              <a:t>11am-12.30pm Toni Giselle Stuart to give the keynote address, which will be an interactive lecture and workshop, exploring vital issues connected with creative writing, race and decolonisation. She will draw upon her own work.</a:t>
            </a:r>
          </a:p>
          <a:p>
            <a:r>
              <a:rPr lang="en-GB" sz="1100">
                <a:solidFill>
                  <a:srgbClr val="000000"/>
                </a:solidFill>
              </a:rPr>
              <a:t>12.30pm-1pm Lunch</a:t>
            </a:r>
          </a:p>
          <a:p>
            <a:r>
              <a:rPr lang="en-GB" sz="1100">
                <a:solidFill>
                  <a:srgbClr val="000000"/>
                </a:solidFill>
              </a:rPr>
              <a:t>1pm-2pm (7am in Bahamas) Yasmin Glinton Poitier will examine how the black woman must look for a place to belong. To this vein, she will explore moments shaped through conversation and how she creates poems out of them. As a Bahamian female, she writes in dialect. </a:t>
            </a:r>
          </a:p>
          <a:p>
            <a:r>
              <a:rPr lang="en-GB" sz="1100">
                <a:solidFill>
                  <a:srgbClr val="000000"/>
                </a:solidFill>
              </a:rPr>
              <a:t>2pm-2.45pm A creative-writing workshop led by Carinya Sharples which will look at how we can draw on our deep wells of knowledge and challenge restrictive colonial boundaries of race and identity through writing about food and music.</a:t>
            </a:r>
          </a:p>
          <a:p>
            <a:r>
              <a:rPr lang="en-GB" sz="1100">
                <a:solidFill>
                  <a:srgbClr val="000000"/>
                </a:solidFill>
              </a:rPr>
              <a:t>2.45pm-3pm. Final thoughts and Plenary.</a:t>
            </a:r>
          </a:p>
          <a:p>
            <a:r>
              <a:rPr lang="en-GB" sz="1100">
                <a:solidFill>
                  <a:srgbClr val="000000"/>
                </a:solidFill>
              </a:rPr>
              <a:t>3pm-4pm (optional): Launch of the creative writing anthology, Dreams and Nightmares, published by Goldsmiths Department of Educational Studies and Widening Participation</a:t>
            </a:r>
          </a:p>
        </p:txBody>
      </p:sp>
    </p:spTree>
    <p:extLst>
      <p:ext uri="{BB962C8B-B14F-4D97-AF65-F5344CB8AC3E}">
        <p14:creationId xmlns:p14="http://schemas.microsoft.com/office/powerpoint/2010/main" val="323252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042EC0-C2FC-45C9-9F31-9423D0D440CA}"/>
              </a:ext>
            </a:extLst>
          </p:cNvPr>
          <p:cNvSpPr>
            <a:spLocks noGrp="1"/>
          </p:cNvSpPr>
          <p:nvPr>
            <p:ph type="title"/>
          </p:nvPr>
        </p:nvSpPr>
        <p:spPr>
          <a:xfrm>
            <a:off x="589560" y="856180"/>
            <a:ext cx="4560584" cy="1128068"/>
          </a:xfrm>
        </p:spPr>
        <p:txBody>
          <a:bodyPr anchor="ctr">
            <a:normAutofit/>
          </a:bodyPr>
          <a:lstStyle/>
          <a:p>
            <a:r>
              <a:rPr lang="en-GB" sz="3700"/>
              <a:t>Withdrawal and creation</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47E6EF-FCC4-4D5B-B210-5EB3761284A4}"/>
              </a:ext>
            </a:extLst>
          </p:cNvPr>
          <p:cNvSpPr>
            <a:spLocks noGrp="1"/>
          </p:cNvSpPr>
          <p:nvPr>
            <p:ph idx="1"/>
          </p:nvPr>
        </p:nvSpPr>
        <p:spPr>
          <a:xfrm>
            <a:off x="590719" y="2330505"/>
            <a:ext cx="4559425" cy="3979585"/>
          </a:xfrm>
        </p:spPr>
        <p:txBody>
          <a:bodyPr anchor="ctr">
            <a:normAutofit/>
          </a:bodyPr>
          <a:lstStyle/>
          <a:p>
            <a:r>
              <a:rPr lang="en-GB" sz="2000"/>
              <a:t>To become aware of the need for different modes of expression, different forms, different varieties of language can be fuel creative writing; writing in dialect, adopting new forms, ‘withdrawing’ possibly from canonised, ‘colonised’ forms of writing? </a:t>
            </a:r>
          </a:p>
          <a:p>
            <a:endParaRPr lang="en-GB" sz="200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uilding, person, outdoor, power shovel&#10;&#10;Description automatically generated">
            <a:extLst>
              <a:ext uri="{FF2B5EF4-FFF2-40B4-BE49-F238E27FC236}">
                <a16:creationId xmlns:a16="http://schemas.microsoft.com/office/drawing/2014/main" id="{E4613DE1-757F-4005-8B11-376CF0100DA6}"/>
              </a:ext>
            </a:extLst>
          </p:cNvPr>
          <p:cNvPicPr>
            <a:picLocks noChangeAspect="1"/>
          </p:cNvPicPr>
          <p:nvPr/>
        </p:nvPicPr>
        <p:blipFill rotWithShape="1">
          <a:blip r:embed="rId2">
            <a:extLst>
              <a:ext uri="{28A0092B-C50C-407E-A947-70E740481C1C}">
                <a14:useLocalDpi xmlns:a14="http://schemas.microsoft.com/office/drawing/2010/main" val="0"/>
              </a:ext>
            </a:extLst>
          </a:blip>
          <a:srcRect l="18522" r="23452" b="2"/>
          <a:stretch/>
        </p:blipFill>
        <p:spPr>
          <a:xfrm>
            <a:off x="5977788" y="799352"/>
            <a:ext cx="5425410" cy="5259296"/>
          </a:xfrm>
          <a:prstGeom prst="rect">
            <a:avLst/>
          </a:prstGeom>
        </p:spPr>
      </p:pic>
    </p:spTree>
    <p:extLst>
      <p:ext uri="{BB962C8B-B14F-4D97-AF65-F5344CB8AC3E}">
        <p14:creationId xmlns:p14="http://schemas.microsoft.com/office/powerpoint/2010/main" val="1448820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16EA-18A1-4BD1-B49D-E560879468AF}"/>
              </a:ext>
            </a:extLst>
          </p:cNvPr>
          <p:cNvSpPr>
            <a:spLocks noGrp="1"/>
          </p:cNvSpPr>
          <p:nvPr>
            <p:ph type="title"/>
          </p:nvPr>
        </p:nvSpPr>
        <p:spPr/>
        <p:txBody>
          <a:bodyPr/>
          <a:lstStyle/>
          <a:p>
            <a:r>
              <a:rPr lang="en-GB" dirty="0"/>
              <a:t> Decolonising creative writing</a:t>
            </a:r>
          </a:p>
        </p:txBody>
      </p:sp>
      <p:sp>
        <p:nvSpPr>
          <p:cNvPr id="4" name="Text Placeholder 3">
            <a:extLst>
              <a:ext uri="{FF2B5EF4-FFF2-40B4-BE49-F238E27FC236}">
                <a16:creationId xmlns:a16="http://schemas.microsoft.com/office/drawing/2014/main" id="{ACCDE7E5-BDCD-4013-A0F8-E2980A5B1119}"/>
              </a:ext>
            </a:extLst>
          </p:cNvPr>
          <p:cNvSpPr>
            <a:spLocks noGrp="1"/>
          </p:cNvSpPr>
          <p:nvPr>
            <p:ph type="body" idx="1"/>
          </p:nvPr>
        </p:nvSpPr>
        <p:spPr/>
        <p:txBody>
          <a:bodyPr/>
          <a:lstStyle/>
          <a:p>
            <a:r>
              <a:rPr lang="en-GB" dirty="0"/>
              <a:t>Decolonised creative writing</a:t>
            </a:r>
          </a:p>
        </p:txBody>
      </p:sp>
      <p:sp>
        <p:nvSpPr>
          <p:cNvPr id="5" name="Content Placeholder 4">
            <a:extLst>
              <a:ext uri="{FF2B5EF4-FFF2-40B4-BE49-F238E27FC236}">
                <a16:creationId xmlns:a16="http://schemas.microsoft.com/office/drawing/2014/main" id="{EBA0357A-AFC4-44DA-AE09-BDA154EC72FB}"/>
              </a:ext>
            </a:extLst>
          </p:cNvPr>
          <p:cNvSpPr>
            <a:spLocks noGrp="1"/>
          </p:cNvSpPr>
          <p:nvPr>
            <p:ph sz="half" idx="2"/>
          </p:nvPr>
        </p:nvSpPr>
        <p:spPr/>
        <p:txBody>
          <a:bodyPr>
            <a:normAutofit lnSpcReduction="10000"/>
          </a:bodyPr>
          <a:lstStyle/>
          <a:p>
            <a:r>
              <a:rPr lang="en-GB" dirty="0"/>
              <a:t>Questions ‘colonial’ narratives and constructs</a:t>
            </a:r>
          </a:p>
          <a:p>
            <a:r>
              <a:rPr lang="en-GB" dirty="0"/>
              <a:t>Aware of ‘positionality’</a:t>
            </a:r>
          </a:p>
          <a:p>
            <a:r>
              <a:rPr lang="en-GB" dirty="0"/>
              <a:t>Intersectional</a:t>
            </a:r>
          </a:p>
          <a:p>
            <a:r>
              <a:rPr lang="en-GB" dirty="0"/>
              <a:t>Questioning stereotypes</a:t>
            </a:r>
          </a:p>
          <a:p>
            <a:r>
              <a:rPr lang="en-GB" dirty="0"/>
              <a:t>Responding to diverse texts</a:t>
            </a:r>
          </a:p>
          <a:p>
            <a:r>
              <a:rPr lang="en-GB" dirty="0"/>
              <a:t>Open to experience</a:t>
            </a:r>
          </a:p>
          <a:p>
            <a:r>
              <a:rPr lang="en-GB" dirty="0"/>
              <a:t>Mindful</a:t>
            </a:r>
          </a:p>
        </p:txBody>
      </p:sp>
      <p:sp>
        <p:nvSpPr>
          <p:cNvPr id="6" name="Text Placeholder 5">
            <a:extLst>
              <a:ext uri="{FF2B5EF4-FFF2-40B4-BE49-F238E27FC236}">
                <a16:creationId xmlns:a16="http://schemas.microsoft.com/office/drawing/2014/main" id="{546F447A-1FA6-44B0-B018-4365B187075E}"/>
              </a:ext>
            </a:extLst>
          </p:cNvPr>
          <p:cNvSpPr>
            <a:spLocks noGrp="1"/>
          </p:cNvSpPr>
          <p:nvPr>
            <p:ph type="body" sz="quarter" idx="3"/>
          </p:nvPr>
        </p:nvSpPr>
        <p:spPr/>
        <p:txBody>
          <a:bodyPr/>
          <a:lstStyle/>
          <a:p>
            <a:r>
              <a:rPr lang="en-GB" dirty="0"/>
              <a:t>Colonised creative writing</a:t>
            </a:r>
          </a:p>
        </p:txBody>
      </p:sp>
      <p:sp>
        <p:nvSpPr>
          <p:cNvPr id="7" name="Content Placeholder 6">
            <a:extLst>
              <a:ext uri="{FF2B5EF4-FFF2-40B4-BE49-F238E27FC236}">
                <a16:creationId xmlns:a16="http://schemas.microsoft.com/office/drawing/2014/main" id="{B32C6633-CE20-4585-BEC0-C996204497E3}"/>
              </a:ext>
            </a:extLst>
          </p:cNvPr>
          <p:cNvSpPr>
            <a:spLocks noGrp="1"/>
          </p:cNvSpPr>
          <p:nvPr>
            <p:ph sz="quarter" idx="4"/>
          </p:nvPr>
        </p:nvSpPr>
        <p:spPr/>
        <p:txBody>
          <a:bodyPr>
            <a:normAutofit lnSpcReduction="10000"/>
          </a:bodyPr>
          <a:lstStyle/>
          <a:p>
            <a:r>
              <a:rPr lang="en-GB" dirty="0"/>
              <a:t>Supports ‘colonial’ narratives and constructs</a:t>
            </a:r>
          </a:p>
          <a:p>
            <a:r>
              <a:rPr lang="en-GB" dirty="0"/>
              <a:t>Unaware of ‘positionality’</a:t>
            </a:r>
          </a:p>
          <a:p>
            <a:r>
              <a:rPr lang="en-GB" dirty="0"/>
              <a:t>Hegemonic</a:t>
            </a:r>
          </a:p>
          <a:p>
            <a:r>
              <a:rPr lang="en-GB" dirty="0"/>
              <a:t>Promoting stereotypes</a:t>
            </a:r>
          </a:p>
          <a:p>
            <a:r>
              <a:rPr lang="en-GB" dirty="0"/>
              <a:t>Endorsing the ‘Great Tradition’</a:t>
            </a:r>
          </a:p>
          <a:p>
            <a:r>
              <a:rPr lang="en-GB" dirty="0"/>
              <a:t>Closed to experience</a:t>
            </a:r>
          </a:p>
          <a:p>
            <a:r>
              <a:rPr lang="en-GB" dirty="0"/>
              <a:t>Judgemental</a:t>
            </a:r>
          </a:p>
        </p:txBody>
      </p:sp>
    </p:spTree>
    <p:extLst>
      <p:ext uri="{BB962C8B-B14F-4D97-AF65-F5344CB8AC3E}">
        <p14:creationId xmlns:p14="http://schemas.microsoft.com/office/powerpoint/2010/main" val="4033914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AFCAB-3465-46B5-8F33-BC6272DB64AF}"/>
              </a:ext>
            </a:extLst>
          </p:cNvPr>
          <p:cNvSpPr>
            <a:spLocks noGrp="1"/>
          </p:cNvSpPr>
          <p:nvPr>
            <p:ph type="title"/>
          </p:nvPr>
        </p:nvSpPr>
        <p:spPr/>
        <p:txBody>
          <a:bodyPr/>
          <a:lstStyle/>
          <a:p>
            <a:r>
              <a:rPr lang="en-GB" dirty="0"/>
              <a:t>Can the Subaltern Speak? </a:t>
            </a:r>
          </a:p>
        </p:txBody>
      </p:sp>
      <p:pic>
        <p:nvPicPr>
          <p:cNvPr id="5" name="Content Placeholder 4" descr="A picture containing text, book&#10;&#10;Description automatically generated">
            <a:extLst>
              <a:ext uri="{FF2B5EF4-FFF2-40B4-BE49-F238E27FC236}">
                <a16:creationId xmlns:a16="http://schemas.microsoft.com/office/drawing/2014/main" id="{B86B073C-6B4F-45FF-B3F4-D1BC8DB8EE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8651" y="1825625"/>
            <a:ext cx="2714698" cy="4351338"/>
          </a:xfrm>
        </p:spPr>
      </p:pic>
    </p:spTree>
    <p:extLst>
      <p:ext uri="{BB962C8B-B14F-4D97-AF65-F5344CB8AC3E}">
        <p14:creationId xmlns:p14="http://schemas.microsoft.com/office/powerpoint/2010/main" val="222992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Text&#10;&#10;Description automatically generated">
            <a:extLst>
              <a:ext uri="{FF2B5EF4-FFF2-40B4-BE49-F238E27FC236}">
                <a16:creationId xmlns:a16="http://schemas.microsoft.com/office/drawing/2014/main" id="{5F99AFA2-13AB-4031-A62E-77E96734B461}"/>
              </a:ext>
            </a:extLst>
          </p:cNvPr>
          <p:cNvPicPr>
            <a:picLocks noChangeAspect="1"/>
          </p:cNvPicPr>
          <p:nvPr/>
        </p:nvPicPr>
        <p:blipFill rotWithShape="1">
          <a:blip r:embed="rId2">
            <a:extLst>
              <a:ext uri="{28A0092B-C50C-407E-A947-70E740481C1C}">
                <a14:useLocalDpi xmlns:a14="http://schemas.microsoft.com/office/drawing/2010/main" val="0"/>
              </a:ext>
            </a:extLst>
          </a:blip>
          <a:srcRect t="2345"/>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405211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EFC786-7D5E-49BC-A8F1-A1575528E6BA}"/>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sz="5200"/>
              <a:t>Personal Language Histories and decolonising creative writing</a:t>
            </a:r>
          </a:p>
        </p:txBody>
      </p:sp>
      <p:pic>
        <p:nvPicPr>
          <p:cNvPr id="5" name="Content Placeholder 4" descr="Text, letter&#10;&#10;Description automatically generated">
            <a:extLst>
              <a:ext uri="{FF2B5EF4-FFF2-40B4-BE49-F238E27FC236}">
                <a16:creationId xmlns:a16="http://schemas.microsoft.com/office/drawing/2014/main" id="{C3D6C48E-4E04-4BF3-B1FC-9EB3BC8E51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830"/>
          <a:stretch/>
        </p:blipFill>
        <p:spPr>
          <a:xfrm>
            <a:off x="20" y="10"/>
            <a:ext cx="4992985" cy="6857990"/>
          </a:xfrm>
          <a:prstGeom prst="rect">
            <a:avLst/>
          </a:prstGeom>
        </p:spPr>
      </p:pic>
    </p:spTree>
    <p:extLst>
      <p:ext uri="{BB962C8B-B14F-4D97-AF65-F5344CB8AC3E}">
        <p14:creationId xmlns:p14="http://schemas.microsoft.com/office/powerpoint/2010/main" val="3841951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75A7-1236-4E4E-A421-8F363E577CFC}"/>
              </a:ext>
            </a:extLst>
          </p:cNvPr>
          <p:cNvSpPr>
            <a:spLocks noGrp="1"/>
          </p:cNvSpPr>
          <p:nvPr>
            <p:ph type="title"/>
          </p:nvPr>
        </p:nvSpPr>
        <p:spPr>
          <a:xfrm>
            <a:off x="4965430" y="629268"/>
            <a:ext cx="6586491" cy="1286160"/>
          </a:xfrm>
        </p:spPr>
        <p:txBody>
          <a:bodyPr anchor="b">
            <a:normAutofit/>
          </a:bodyPr>
          <a:lstStyle/>
          <a:p>
            <a:r>
              <a:rPr lang="en-GB" dirty="0"/>
              <a:t>Sumaya Hassan-Adde</a:t>
            </a:r>
          </a:p>
        </p:txBody>
      </p:sp>
      <p:sp>
        <p:nvSpPr>
          <p:cNvPr id="3" name="Content Placeholder 2">
            <a:extLst>
              <a:ext uri="{FF2B5EF4-FFF2-40B4-BE49-F238E27FC236}">
                <a16:creationId xmlns:a16="http://schemas.microsoft.com/office/drawing/2014/main" id="{1B0AE76C-C65E-41E0-9EB6-E4F1252CD54F}"/>
              </a:ext>
            </a:extLst>
          </p:cNvPr>
          <p:cNvSpPr>
            <a:spLocks noGrp="1"/>
          </p:cNvSpPr>
          <p:nvPr>
            <p:ph idx="1"/>
          </p:nvPr>
        </p:nvSpPr>
        <p:spPr>
          <a:xfrm>
            <a:off x="4965431" y="2438400"/>
            <a:ext cx="6586489" cy="3785419"/>
          </a:xfrm>
        </p:spPr>
        <p:txBody>
          <a:bodyPr>
            <a:normAutofit/>
          </a:bodyPr>
          <a:lstStyle/>
          <a:p>
            <a:r>
              <a:rPr lang="en-GB" sz="1400" dirty="0"/>
              <a:t>My father would gather my siblings and I, we would all huddle together under the duvet and await eagerly for my father to begin narrating a story.</a:t>
            </a:r>
          </a:p>
          <a:p>
            <a:r>
              <a:rPr lang="en-GB" sz="1400" b="1" dirty="0"/>
              <a:t>Somali Folktale</a:t>
            </a:r>
          </a:p>
          <a:p>
            <a:r>
              <a:rPr lang="en-GB" sz="1400" dirty="0"/>
              <a:t>These stories are not only rich in culture and content but in the method of narrating these tales, that have been passed down from generation to generation. The characters in these stories were mostly animals and some unknown mythical creatures, used to either scare children or teach a moral lesson….</a:t>
            </a:r>
          </a:p>
          <a:p>
            <a:r>
              <a:rPr lang="en-GB" sz="1400" b="1" dirty="0"/>
              <a:t>(Once upon a time) a blind ewe (lax </a:t>
            </a:r>
            <a:r>
              <a:rPr lang="en-GB" sz="1400" b="1" dirty="0" err="1"/>
              <a:t>indhala</a:t>
            </a:r>
            <a:r>
              <a:rPr lang="en-GB" sz="1400" b="1" dirty="0"/>
              <a:t>’) fell behind the rest of her flock. She wandered into a deserted place and was grazing there alone, when suddenly, she was spotted by a hyena. He decided to eat her and began to stealthily creep towards here (London Students &amp; Teachers 2020: 148)</a:t>
            </a:r>
            <a:endParaRPr lang="en-GB" sz="1400" dirty="0"/>
          </a:p>
        </p:txBody>
      </p:sp>
      <p:pic>
        <p:nvPicPr>
          <p:cNvPr id="5" name="Picture 4" descr="A picture containing text&#10;&#10;Description automatically generated">
            <a:extLst>
              <a:ext uri="{FF2B5EF4-FFF2-40B4-BE49-F238E27FC236}">
                <a16:creationId xmlns:a16="http://schemas.microsoft.com/office/drawing/2014/main" id="{00A162B7-BBBE-4E13-9BBA-8635B6BEE852}"/>
              </a:ext>
            </a:extLst>
          </p:cNvPr>
          <p:cNvPicPr>
            <a:picLocks noChangeAspect="1"/>
          </p:cNvPicPr>
          <p:nvPr/>
        </p:nvPicPr>
        <p:blipFill rotWithShape="1">
          <a:blip r:embed="rId2">
            <a:extLst>
              <a:ext uri="{28A0092B-C50C-407E-A947-70E740481C1C}">
                <a14:useLocalDpi xmlns:a14="http://schemas.microsoft.com/office/drawing/2010/main" val="0"/>
              </a:ext>
            </a:extLst>
          </a:blip>
          <a:srcRect t="1927" r="-1" b="11896"/>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53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98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DC41C5-7F07-46F2-9655-3EB1030DA2CD}"/>
              </a:ext>
            </a:extLst>
          </p:cNvPr>
          <p:cNvSpPr>
            <a:spLocks noGrp="1"/>
          </p:cNvSpPr>
          <p:nvPr>
            <p:ph type="title"/>
          </p:nvPr>
        </p:nvSpPr>
        <p:spPr>
          <a:xfrm>
            <a:off x="838200" y="5186423"/>
            <a:ext cx="10515600" cy="1114382"/>
          </a:xfrm>
        </p:spPr>
        <p:txBody>
          <a:bodyPr vert="horz" lIns="91440" tIns="45720" rIns="91440" bIns="45720" rtlCol="0" anchor="ctr">
            <a:normAutofit/>
          </a:bodyPr>
          <a:lstStyle/>
          <a:p>
            <a:pPr algn="ctr"/>
            <a:r>
              <a:rPr lang="en-US" sz="3600"/>
              <a:t>Sasha Simpson (London Students &amp; Teachers 2020: 198)</a:t>
            </a:r>
          </a:p>
        </p:txBody>
      </p:sp>
      <p:pic>
        <p:nvPicPr>
          <p:cNvPr id="5" name="Content Placeholder 4" descr="Timeline&#10;&#10;Description automatically generated">
            <a:extLst>
              <a:ext uri="{FF2B5EF4-FFF2-40B4-BE49-F238E27FC236}">
                <a16:creationId xmlns:a16="http://schemas.microsoft.com/office/drawing/2014/main" id="{CBB4BB1A-509D-4A9F-BE73-DF29246AEB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955" b="20287"/>
          <a:stretch/>
        </p:blipFill>
        <p:spPr>
          <a:xfrm>
            <a:off x="20" y="10"/>
            <a:ext cx="12191980" cy="5014697"/>
          </a:xfrm>
          <a:prstGeom prst="rect">
            <a:avLst/>
          </a:prstGeom>
        </p:spPr>
      </p:pic>
    </p:spTree>
    <p:extLst>
      <p:ext uri="{BB962C8B-B14F-4D97-AF65-F5344CB8AC3E}">
        <p14:creationId xmlns:p14="http://schemas.microsoft.com/office/powerpoint/2010/main" val="2635639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0AB2-4371-42F6-B9F1-9A247C0A827F}"/>
              </a:ext>
            </a:extLst>
          </p:cNvPr>
          <p:cNvSpPr>
            <a:spLocks noGrp="1"/>
          </p:cNvSpPr>
          <p:nvPr>
            <p:ph type="title"/>
          </p:nvPr>
        </p:nvSpPr>
        <p:spPr>
          <a:xfrm>
            <a:off x="804998" y="798445"/>
            <a:ext cx="4803636" cy="1311664"/>
          </a:xfrm>
        </p:spPr>
        <p:txBody>
          <a:bodyPr>
            <a:normAutofit/>
          </a:bodyPr>
          <a:lstStyle/>
          <a:p>
            <a:r>
              <a:rPr lang="en-GB">
                <a:solidFill>
                  <a:srgbClr val="000000"/>
                </a:solidFill>
              </a:rPr>
              <a:t>Steve Roberts</a:t>
            </a:r>
          </a:p>
        </p:txBody>
      </p:sp>
      <p:sp>
        <p:nvSpPr>
          <p:cNvPr id="3" name="Content Placeholder 2">
            <a:extLst>
              <a:ext uri="{FF2B5EF4-FFF2-40B4-BE49-F238E27FC236}">
                <a16:creationId xmlns:a16="http://schemas.microsoft.com/office/drawing/2014/main" id="{1ADCE662-4FB4-48FA-9AA7-D49990A366A6}"/>
              </a:ext>
            </a:extLst>
          </p:cNvPr>
          <p:cNvSpPr>
            <a:spLocks noGrp="1"/>
          </p:cNvSpPr>
          <p:nvPr>
            <p:ph idx="1"/>
          </p:nvPr>
        </p:nvSpPr>
        <p:spPr>
          <a:xfrm>
            <a:off x="804997" y="2272143"/>
            <a:ext cx="4706803" cy="3788830"/>
          </a:xfrm>
        </p:spPr>
        <p:txBody>
          <a:bodyPr anchor="ctr">
            <a:normAutofit/>
          </a:bodyPr>
          <a:lstStyle/>
          <a:p>
            <a:r>
              <a:rPr lang="en-GB" sz="1400">
                <a:solidFill>
                  <a:srgbClr val="000000"/>
                </a:solidFill>
              </a:rPr>
              <a:t>Steve Nii Kwashi Roberts was born and grew up in the Windward Island of Dominica. In summer 2020 he completed the MA in Creative Writing and Education at Goldsmiths. His work featured in the Goldsmith’s Issue 3 of Story Makers’ Dialogues. His poetry was first published in Rampart 1 &amp; 2 - a collection he edited in the 1980’s for the Frontline Co-operative in Dominica. He performed at the Domfesta Poetry Against Violence Festival in Dominica in 2016.</a:t>
            </a:r>
          </a:p>
          <a:p>
            <a:r>
              <a:rPr lang="en-GB" sz="1400">
                <a:solidFill>
                  <a:srgbClr val="000000"/>
                </a:solidFill>
              </a:rPr>
              <a:t>Steve is still developing his debut choreo poem Black Reflections which he premiered at the Woodford Festival in October 2018. “Mama”, one of the poems from Black Reflections, is included in A River of Stories vol 4, Alice Curry’s compilation of tales and poems from across the Commonwealth, published Jan 2016 http://www.ariverofstories.com/the-books/a-river-of-stories-4.</a:t>
            </a:r>
          </a:p>
          <a:p>
            <a:endParaRPr lang="en-GB" sz="1400">
              <a:solidFill>
                <a:srgbClr val="000000"/>
              </a:solidFill>
            </a:endParaRPr>
          </a:p>
        </p:txBody>
      </p:sp>
      <p:pic>
        <p:nvPicPr>
          <p:cNvPr id="5" name="Picture 4" descr="A picture containing person, person, wall, indoor&#10;&#10;Description automatically generated">
            <a:extLst>
              <a:ext uri="{FF2B5EF4-FFF2-40B4-BE49-F238E27FC236}">
                <a16:creationId xmlns:a16="http://schemas.microsoft.com/office/drawing/2014/main" id="{4C2F91AA-9FFF-4322-81EF-F21FE6C2C7FB}"/>
              </a:ext>
            </a:extLst>
          </p:cNvPr>
          <p:cNvPicPr>
            <a:picLocks noChangeAspect="1"/>
          </p:cNvPicPr>
          <p:nvPr/>
        </p:nvPicPr>
        <p:blipFill rotWithShape="1">
          <a:blip r:embed="rId2">
            <a:extLst>
              <a:ext uri="{28A0092B-C50C-407E-A947-70E740481C1C}">
                <a14:useLocalDpi xmlns:a14="http://schemas.microsoft.com/office/drawing/2010/main" val="0"/>
              </a:ext>
            </a:extLst>
          </a:blip>
          <a:srcRect t="844" r="-1" b="22343"/>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447345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B7E21-655C-4B1E-896E-E62488E98AB9}"/>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5100" kern="1200">
                <a:solidFill>
                  <a:schemeClr val="tx1"/>
                </a:solidFill>
                <a:latin typeface="+mj-lt"/>
                <a:ea typeface="+mj-ea"/>
                <a:cs typeface="+mj-cs"/>
              </a:rPr>
              <a:t>Steve Roberts Ole Man River: Dominica</a:t>
            </a:r>
          </a:p>
        </p:txBody>
      </p:sp>
      <p:pic>
        <p:nvPicPr>
          <p:cNvPr id="2050" name="Picture 2" descr="Location of Dominica (circled in red) in the Western Hemisphere">
            <a:extLst>
              <a:ext uri="{FF2B5EF4-FFF2-40B4-BE49-F238E27FC236}">
                <a16:creationId xmlns:a16="http://schemas.microsoft.com/office/drawing/2014/main" id="{D1C4CC87-CEBA-4985-8C71-DCD0551909B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311" r="-1" b="-1"/>
          <a:stretch/>
        </p:blipFill>
        <p:spPr bwMode="auto">
          <a:xfrm>
            <a:off x="20" y="10"/>
            <a:ext cx="4059916" cy="42428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E36DBD0-5CE4-4191-927F-3B9D1D68DD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21" r="17594" b="1"/>
          <a:stretch/>
        </p:blipFill>
        <p:spPr bwMode="auto">
          <a:xfrm>
            <a:off x="4090482" y="-1"/>
            <a:ext cx="4062918" cy="42428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704682E-D243-496E-A52B-828B052D05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856" r="-1" b="12942"/>
          <a:stretch/>
        </p:blipFill>
        <p:spPr bwMode="auto">
          <a:xfrm>
            <a:off x="8132064" y="10"/>
            <a:ext cx="4059936" cy="424280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97435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D13C84-F483-4335-A0EF-48A37ED3476E}"/>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a:t>Humayra (2020) ‘Miss, What’s Colonialism?’: Confronting the English Literary Heritage in the Classroom</a:t>
            </a:r>
          </a:p>
        </p:txBody>
      </p:sp>
      <p:pic>
        <p:nvPicPr>
          <p:cNvPr id="5" name="Content Placeholder 4" descr="A picture containing text, person, old, group&#10;&#10;Description automatically generated">
            <a:extLst>
              <a:ext uri="{FF2B5EF4-FFF2-40B4-BE49-F238E27FC236}">
                <a16:creationId xmlns:a16="http://schemas.microsoft.com/office/drawing/2014/main" id="{524A571E-15EA-4AC7-BD42-39CDEF79022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8598"/>
          <a:stretch/>
        </p:blipFill>
        <p:spPr>
          <a:xfrm>
            <a:off x="20" y="10"/>
            <a:ext cx="4992985" cy="6857990"/>
          </a:xfrm>
          <a:prstGeom prst="rect">
            <a:avLst/>
          </a:prstGeom>
        </p:spPr>
      </p:pic>
    </p:spTree>
    <p:extLst>
      <p:ext uri="{BB962C8B-B14F-4D97-AF65-F5344CB8AC3E}">
        <p14:creationId xmlns:p14="http://schemas.microsoft.com/office/powerpoint/2010/main" val="342187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B9CE10B-7217-4727-A3A7-5DF664DEB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41D5D2-FB84-4777-92D9-0487003CC242}"/>
              </a:ext>
            </a:extLst>
          </p:cNvPr>
          <p:cNvSpPr>
            <a:spLocks noGrp="1"/>
          </p:cNvSpPr>
          <p:nvPr>
            <p:ph type="title"/>
          </p:nvPr>
        </p:nvSpPr>
        <p:spPr>
          <a:xfrm>
            <a:off x="337497" y="679731"/>
            <a:ext cx="3124151" cy="3736540"/>
          </a:xfrm>
        </p:spPr>
        <p:txBody>
          <a:bodyPr vert="horz" lIns="91440" tIns="45720" rIns="91440" bIns="45720" rtlCol="0" anchor="b">
            <a:normAutofit fontScale="90000"/>
          </a:bodyPr>
          <a:lstStyle/>
          <a:p>
            <a:r>
              <a:rPr lang="en-US" sz="4600" kern="1200" dirty="0">
                <a:solidFill>
                  <a:schemeClr val="tx1"/>
                </a:solidFill>
                <a:latin typeface="+mj-lt"/>
                <a:ea typeface="+mj-ea"/>
                <a:cs typeface="+mj-cs"/>
              </a:rPr>
              <a:t>MA in Creative Writing and Education: alumni speak!</a:t>
            </a:r>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7C59A7FF-D52D-4C8F-B32F-1ABCA288AE6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700" b="-3"/>
          <a:stretch/>
        </p:blipFill>
        <p:spPr>
          <a:xfrm>
            <a:off x="4125081" y="972235"/>
            <a:ext cx="3383280" cy="5047735"/>
          </a:xfrm>
          <a:prstGeom prst="rect">
            <a:avLst/>
          </a:prstGeom>
        </p:spPr>
      </p:pic>
      <p:pic>
        <p:nvPicPr>
          <p:cNvPr id="7" name="Picture 6" descr="Text&#10;&#10;Description automatically generated">
            <a:extLst>
              <a:ext uri="{FF2B5EF4-FFF2-40B4-BE49-F238E27FC236}">
                <a16:creationId xmlns:a16="http://schemas.microsoft.com/office/drawing/2014/main" id="{73399F48-A9DD-4655-B68D-D6C4AD01E799}"/>
              </a:ext>
            </a:extLst>
          </p:cNvPr>
          <p:cNvPicPr>
            <a:picLocks noChangeAspect="1"/>
          </p:cNvPicPr>
          <p:nvPr/>
        </p:nvPicPr>
        <p:blipFill rotWithShape="1">
          <a:blip r:embed="rId3">
            <a:extLst>
              <a:ext uri="{28A0092B-C50C-407E-A947-70E740481C1C}">
                <a14:useLocalDpi xmlns:a14="http://schemas.microsoft.com/office/drawing/2010/main" val="0"/>
              </a:ext>
            </a:extLst>
          </a:blip>
          <a:srcRect l="1433" r="-3" b="-3"/>
          <a:stretch/>
        </p:blipFill>
        <p:spPr>
          <a:xfrm>
            <a:off x="7812357" y="972235"/>
            <a:ext cx="3383280" cy="5047735"/>
          </a:xfrm>
          <a:prstGeom prst="rect">
            <a:avLst/>
          </a:prstGeom>
        </p:spPr>
      </p:pic>
      <p:sp>
        <p:nvSpPr>
          <p:cNvPr id="10" name="TextBox 9">
            <a:extLst>
              <a:ext uri="{FF2B5EF4-FFF2-40B4-BE49-F238E27FC236}">
                <a16:creationId xmlns:a16="http://schemas.microsoft.com/office/drawing/2014/main" id="{A7E112B2-7615-4025-B886-E46FB797F4FE}"/>
              </a:ext>
            </a:extLst>
          </p:cNvPr>
          <p:cNvSpPr txBox="1"/>
          <p:nvPr/>
        </p:nvSpPr>
        <p:spPr>
          <a:xfrm>
            <a:off x="593889" y="4731026"/>
            <a:ext cx="2867756" cy="1200329"/>
          </a:xfrm>
          <a:prstGeom prst="rect">
            <a:avLst/>
          </a:prstGeom>
          <a:noFill/>
        </p:spPr>
        <p:txBody>
          <a:bodyPr wrap="square" rtlCol="0">
            <a:spAutoFit/>
          </a:bodyPr>
          <a:lstStyle/>
          <a:p>
            <a:r>
              <a:rPr lang="en-US" dirty="0"/>
              <a:t>@GoldsmithsEduc1</a:t>
            </a:r>
            <a:br>
              <a:rPr lang="en-US" dirty="0"/>
            </a:br>
            <a:r>
              <a:rPr lang="en-GB" dirty="0"/>
              <a:t>@</a:t>
            </a:r>
            <a:r>
              <a:rPr lang="en-GB" dirty="0" err="1"/>
              <a:t>MACreateEdGol</a:t>
            </a:r>
            <a:r>
              <a:rPr lang="en-US" dirty="0"/>
              <a:t> @</a:t>
            </a:r>
            <a:r>
              <a:rPr lang="en-US" dirty="0" err="1"/>
              <a:t>wonderfrancis</a:t>
            </a:r>
            <a:endParaRPr lang="en-US" dirty="0"/>
          </a:p>
          <a:p>
            <a:r>
              <a:rPr lang="en-GB" dirty="0"/>
              <a:t>#</a:t>
            </a:r>
            <a:r>
              <a:rPr lang="en-GB" dirty="0" err="1"/>
              <a:t>decolonisingcreativity</a:t>
            </a:r>
            <a:endParaRPr lang="en-GB" dirty="0"/>
          </a:p>
        </p:txBody>
      </p:sp>
    </p:spTree>
    <p:extLst>
      <p:ext uri="{BB962C8B-B14F-4D97-AF65-F5344CB8AC3E}">
        <p14:creationId xmlns:p14="http://schemas.microsoft.com/office/powerpoint/2010/main" val="3241284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BFB3C7-3574-4C56-A837-F2740585D57F}"/>
              </a:ext>
            </a:extLst>
          </p:cNvPr>
          <p:cNvSpPr>
            <a:spLocks noGrp="1"/>
          </p:cNvSpPr>
          <p:nvPr>
            <p:ph type="title"/>
          </p:nvPr>
        </p:nvSpPr>
        <p:spPr>
          <a:xfrm>
            <a:off x="640079" y="2053641"/>
            <a:ext cx="3669161" cy="2760098"/>
          </a:xfrm>
        </p:spPr>
        <p:txBody>
          <a:bodyPr>
            <a:normAutofit/>
          </a:bodyPr>
          <a:lstStyle/>
          <a:p>
            <a:r>
              <a:rPr lang="en-GB">
                <a:solidFill>
                  <a:srgbClr val="FFFFFF"/>
                </a:solidFill>
              </a:rPr>
              <a:t>What’s colonialism?</a:t>
            </a:r>
          </a:p>
        </p:txBody>
      </p:sp>
      <p:sp>
        <p:nvSpPr>
          <p:cNvPr id="3" name="Content Placeholder 2">
            <a:extLst>
              <a:ext uri="{FF2B5EF4-FFF2-40B4-BE49-F238E27FC236}">
                <a16:creationId xmlns:a16="http://schemas.microsoft.com/office/drawing/2014/main" id="{50965E9C-3498-420F-B6D4-97D3796746F7}"/>
              </a:ext>
            </a:extLst>
          </p:cNvPr>
          <p:cNvSpPr>
            <a:spLocks noGrp="1"/>
          </p:cNvSpPr>
          <p:nvPr>
            <p:ph idx="1"/>
          </p:nvPr>
        </p:nvSpPr>
        <p:spPr>
          <a:xfrm>
            <a:off x="6090574" y="801866"/>
            <a:ext cx="5306084" cy="5230634"/>
          </a:xfrm>
        </p:spPr>
        <p:txBody>
          <a:bodyPr anchor="ctr">
            <a:normAutofit/>
          </a:bodyPr>
          <a:lstStyle/>
          <a:p>
            <a:r>
              <a:rPr lang="en-GB" sz="2000" b="1" dirty="0">
                <a:solidFill>
                  <a:srgbClr val="000000"/>
                </a:solidFill>
              </a:rPr>
              <a:t>CHRISTIAN</a:t>
            </a:r>
            <a:r>
              <a:rPr lang="en-GB" sz="2000" dirty="0">
                <a:solidFill>
                  <a:srgbClr val="000000"/>
                </a:solidFill>
              </a:rPr>
              <a:t>1: Oh, so was he Indian?</a:t>
            </a:r>
          </a:p>
          <a:p>
            <a:r>
              <a:rPr lang="en-GB" sz="2000" b="1" dirty="0">
                <a:solidFill>
                  <a:srgbClr val="000000"/>
                </a:solidFill>
              </a:rPr>
              <a:t>ME</a:t>
            </a:r>
            <a:r>
              <a:rPr lang="en-GB" sz="2000" dirty="0">
                <a:solidFill>
                  <a:srgbClr val="000000"/>
                </a:solidFill>
              </a:rPr>
              <a:t>: No, he was English, but India was a British colony at the time so many Englishmen were stationed there as soldiers. Colonialism meant that many English people were born in India, like Miss Mary </a:t>
            </a:r>
            <a:r>
              <a:rPr lang="en-GB" sz="2000" dirty="0" err="1">
                <a:solidFill>
                  <a:srgbClr val="000000"/>
                </a:solidFill>
              </a:rPr>
              <a:t>Morstan</a:t>
            </a:r>
            <a:r>
              <a:rPr lang="en-GB" sz="2000" dirty="0">
                <a:solidFill>
                  <a:srgbClr val="000000"/>
                </a:solidFill>
              </a:rPr>
              <a:t>.</a:t>
            </a:r>
          </a:p>
          <a:p>
            <a:r>
              <a:rPr lang="en-GB" sz="2000" dirty="0">
                <a:solidFill>
                  <a:srgbClr val="000000"/>
                </a:solidFill>
              </a:rPr>
              <a:t>[</a:t>
            </a:r>
            <a:r>
              <a:rPr lang="en-GB" sz="2000" i="1" dirty="0" err="1">
                <a:solidFill>
                  <a:srgbClr val="000000"/>
                </a:solidFill>
              </a:rPr>
              <a:t>Maira</a:t>
            </a:r>
            <a:r>
              <a:rPr lang="en-GB" sz="2000" i="1" dirty="0">
                <a:solidFill>
                  <a:srgbClr val="000000"/>
                </a:solidFill>
              </a:rPr>
              <a:t> slowly puts her hand up</a:t>
            </a:r>
            <a:r>
              <a:rPr lang="en-GB" sz="2000" dirty="0">
                <a:solidFill>
                  <a:srgbClr val="000000"/>
                </a:solidFill>
              </a:rPr>
              <a:t>]</a:t>
            </a:r>
          </a:p>
          <a:p>
            <a:r>
              <a:rPr lang="en-GB" sz="2000" b="1" dirty="0">
                <a:solidFill>
                  <a:srgbClr val="000000"/>
                </a:solidFill>
              </a:rPr>
              <a:t>ME</a:t>
            </a:r>
            <a:r>
              <a:rPr lang="en-GB" sz="2000" dirty="0">
                <a:solidFill>
                  <a:srgbClr val="000000"/>
                </a:solidFill>
              </a:rPr>
              <a:t>: Yes, </a:t>
            </a:r>
            <a:r>
              <a:rPr lang="en-GB" sz="2000" dirty="0" err="1">
                <a:solidFill>
                  <a:srgbClr val="000000"/>
                </a:solidFill>
              </a:rPr>
              <a:t>Maira</a:t>
            </a:r>
            <a:r>
              <a:rPr lang="en-GB" sz="2000" dirty="0">
                <a:solidFill>
                  <a:srgbClr val="000000"/>
                </a:solidFill>
              </a:rPr>
              <a:t>?</a:t>
            </a:r>
          </a:p>
          <a:p>
            <a:r>
              <a:rPr lang="en-GB" sz="2000" b="1" dirty="0">
                <a:solidFill>
                  <a:srgbClr val="000000"/>
                </a:solidFill>
              </a:rPr>
              <a:t>MAIRA</a:t>
            </a:r>
            <a:r>
              <a:rPr lang="en-GB" sz="2000" dirty="0">
                <a:solidFill>
                  <a:srgbClr val="000000"/>
                </a:solidFill>
              </a:rPr>
              <a:t>: Miss, what’s colonialism?</a:t>
            </a:r>
          </a:p>
          <a:p>
            <a:r>
              <a:rPr lang="en-GB" sz="2000" b="1" dirty="0">
                <a:solidFill>
                  <a:srgbClr val="000000"/>
                </a:solidFill>
              </a:rPr>
              <a:t>ME: </a:t>
            </a:r>
            <a:r>
              <a:rPr lang="en-GB" sz="2000" dirty="0">
                <a:solidFill>
                  <a:srgbClr val="000000"/>
                </a:solidFill>
              </a:rPr>
              <a:t>. . .</a:t>
            </a:r>
          </a:p>
          <a:p>
            <a:r>
              <a:rPr lang="en-GB" sz="2000" dirty="0">
                <a:solidFill>
                  <a:srgbClr val="000000"/>
                </a:solidFill>
              </a:rPr>
              <a:t>In that moment, confronted by this question from a pupil nearing the end of her secondary education, I was unable to frame an answer that explained, in simple terms, the meaning of colonialism. (</a:t>
            </a:r>
            <a:r>
              <a:rPr lang="en-GB" sz="2000" dirty="0" err="1">
                <a:solidFill>
                  <a:srgbClr val="000000"/>
                </a:solidFill>
              </a:rPr>
              <a:t>Iffath</a:t>
            </a:r>
            <a:r>
              <a:rPr lang="en-GB" sz="2000" dirty="0">
                <a:solidFill>
                  <a:srgbClr val="000000"/>
                </a:solidFill>
              </a:rPr>
              <a:t> 2020: 369-70)</a:t>
            </a:r>
          </a:p>
          <a:p>
            <a:endParaRPr lang="en-GB" sz="2000" dirty="0">
              <a:solidFill>
                <a:srgbClr val="000000"/>
              </a:solidFill>
            </a:endParaRPr>
          </a:p>
        </p:txBody>
      </p:sp>
    </p:spTree>
    <p:extLst>
      <p:ext uri="{BB962C8B-B14F-4D97-AF65-F5344CB8AC3E}">
        <p14:creationId xmlns:p14="http://schemas.microsoft.com/office/powerpoint/2010/main" val="407338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17ADC3-0544-460D-9DA3-F9F9AE25EF16}"/>
              </a:ext>
            </a:extLst>
          </p:cNvPr>
          <p:cNvSpPr>
            <a:spLocks noGrp="1"/>
          </p:cNvSpPr>
          <p:nvPr>
            <p:ph type="title"/>
          </p:nvPr>
        </p:nvSpPr>
        <p:spPr/>
        <p:txBody>
          <a:bodyPr/>
          <a:lstStyle/>
          <a:p>
            <a:r>
              <a:rPr lang="en-GB" dirty="0"/>
              <a:t>Creative tasks</a:t>
            </a:r>
          </a:p>
        </p:txBody>
      </p:sp>
      <p:sp>
        <p:nvSpPr>
          <p:cNvPr id="8" name="Content Placeholder 7">
            <a:extLst>
              <a:ext uri="{FF2B5EF4-FFF2-40B4-BE49-F238E27FC236}">
                <a16:creationId xmlns:a16="http://schemas.microsoft.com/office/drawing/2014/main" id="{93EF424D-B840-41BD-9091-8AD176E1D069}"/>
              </a:ext>
            </a:extLst>
          </p:cNvPr>
          <p:cNvSpPr>
            <a:spLocks noGrp="1"/>
          </p:cNvSpPr>
          <p:nvPr>
            <p:ph idx="1"/>
          </p:nvPr>
        </p:nvSpPr>
        <p:spPr/>
        <p:txBody>
          <a:bodyPr>
            <a:normAutofit lnSpcReduction="10000"/>
          </a:bodyPr>
          <a:lstStyle/>
          <a:p>
            <a:r>
              <a:rPr lang="en-GB" dirty="0"/>
              <a:t>Choose one option:</a:t>
            </a:r>
          </a:p>
          <a:p>
            <a:r>
              <a:rPr lang="en-GB" dirty="0"/>
              <a:t>Devise a cut-up or found poem; find a colonised text (e.g. Macauley’s note/Williamson quote etc) and cut it up, take out words, re-word it using their actual words to change it into something rich and strange.</a:t>
            </a:r>
          </a:p>
          <a:p>
            <a:r>
              <a:rPr lang="en-GB" dirty="0"/>
              <a:t>Write a recipe poem about the British like the Zephaniah poem</a:t>
            </a:r>
          </a:p>
          <a:p>
            <a:r>
              <a:rPr lang="en-GB" dirty="0"/>
              <a:t>Write a reply to a river you are familiar with and love, telling the river about your life, your hopes and your dreams.</a:t>
            </a:r>
          </a:p>
          <a:p>
            <a:r>
              <a:rPr lang="en-GB" dirty="0"/>
              <a:t>Write as a river you know, telling their story</a:t>
            </a:r>
          </a:p>
          <a:p>
            <a:r>
              <a:rPr lang="en-GB" dirty="0"/>
              <a:t>Write a short personal language history…</a:t>
            </a:r>
          </a:p>
          <a:p>
            <a:r>
              <a:rPr lang="en-GB" dirty="0"/>
              <a:t>Free write a response to this lecture…</a:t>
            </a:r>
          </a:p>
        </p:txBody>
      </p:sp>
    </p:spTree>
    <p:extLst>
      <p:ext uri="{BB962C8B-B14F-4D97-AF65-F5344CB8AC3E}">
        <p14:creationId xmlns:p14="http://schemas.microsoft.com/office/powerpoint/2010/main" val="1803718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D30E1-6881-4EE9-BA30-6BA2BBEED798}"/>
              </a:ext>
            </a:extLst>
          </p:cNvPr>
          <p:cNvSpPr>
            <a:spLocks noGrp="1"/>
          </p:cNvSpPr>
          <p:nvPr>
            <p:ph type="title"/>
          </p:nvPr>
        </p:nvSpPr>
        <p:spPr/>
        <p:txBody>
          <a:bodyPr/>
          <a:lstStyle/>
          <a:p>
            <a:r>
              <a:rPr lang="en-GB" dirty="0"/>
              <a:t>Questions</a:t>
            </a:r>
          </a:p>
        </p:txBody>
      </p:sp>
      <p:sp>
        <p:nvSpPr>
          <p:cNvPr id="3" name="Content Placeholder 2">
            <a:extLst>
              <a:ext uri="{FF2B5EF4-FFF2-40B4-BE49-F238E27FC236}">
                <a16:creationId xmlns:a16="http://schemas.microsoft.com/office/drawing/2014/main" id="{5C4CC3B2-28DE-4CF9-880E-7CCB2DBF933E}"/>
              </a:ext>
            </a:extLst>
          </p:cNvPr>
          <p:cNvSpPr>
            <a:spLocks noGrp="1"/>
          </p:cNvSpPr>
          <p:nvPr>
            <p:ph idx="1"/>
          </p:nvPr>
        </p:nvSpPr>
        <p:spPr/>
        <p:txBody>
          <a:bodyPr/>
          <a:lstStyle/>
          <a:p>
            <a:r>
              <a:rPr lang="en-GB" dirty="0"/>
              <a:t>Read/discuss creative responses.</a:t>
            </a:r>
          </a:p>
          <a:p>
            <a:r>
              <a:rPr lang="en-GB" dirty="0"/>
              <a:t>Discussion: is it important generally to consider ‘decolonising creative writing’? </a:t>
            </a:r>
          </a:p>
          <a:p>
            <a:r>
              <a:rPr lang="en-GB" dirty="0"/>
              <a:t>Post in the chat.</a:t>
            </a:r>
          </a:p>
        </p:txBody>
      </p:sp>
    </p:spTree>
    <p:extLst>
      <p:ext uri="{BB962C8B-B14F-4D97-AF65-F5344CB8AC3E}">
        <p14:creationId xmlns:p14="http://schemas.microsoft.com/office/powerpoint/2010/main" val="3419834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DA85E-D0B9-4171-8897-59E4BB0BD58C}"/>
              </a:ext>
            </a:extLst>
          </p:cNvPr>
          <p:cNvSpPr>
            <a:spLocks noGrp="1"/>
          </p:cNvSpPr>
          <p:nvPr>
            <p:ph type="title"/>
          </p:nvPr>
        </p:nvSpPr>
        <p:spPr/>
        <p:txBody>
          <a:bodyPr/>
          <a:lstStyle/>
          <a:p>
            <a:r>
              <a:rPr lang="en-GB" dirty="0"/>
              <a:t>Next steps</a:t>
            </a:r>
          </a:p>
        </p:txBody>
      </p:sp>
      <p:sp>
        <p:nvSpPr>
          <p:cNvPr id="3" name="Content Placeholder 2">
            <a:extLst>
              <a:ext uri="{FF2B5EF4-FFF2-40B4-BE49-F238E27FC236}">
                <a16:creationId xmlns:a16="http://schemas.microsoft.com/office/drawing/2014/main" id="{5C1DF7D1-D62D-4D5D-8DBD-C32058441CAD}"/>
              </a:ext>
            </a:extLst>
          </p:cNvPr>
          <p:cNvSpPr>
            <a:spLocks noGrp="1"/>
          </p:cNvSpPr>
          <p:nvPr>
            <p:ph idx="1"/>
          </p:nvPr>
        </p:nvSpPr>
        <p:spPr/>
        <p:txBody>
          <a:bodyPr>
            <a:normAutofit fontScale="70000" lnSpcReduction="20000"/>
          </a:bodyPr>
          <a:lstStyle/>
          <a:p>
            <a:r>
              <a:rPr lang="en-GB" dirty="0"/>
              <a:t>11am-12.30pm Toni Giselle Stuart to give the keynote address, which will be an interactive lecture and workshop, exploring vital issues connected with creative writing, race and decolonisation. She will try upon her own work.</a:t>
            </a:r>
          </a:p>
          <a:p>
            <a:r>
              <a:rPr lang="en-GB" dirty="0"/>
              <a:t>12.30pm-1pm Lunch</a:t>
            </a:r>
          </a:p>
          <a:p>
            <a:r>
              <a:rPr lang="en-GB" dirty="0"/>
              <a:t>1pm-2pm Yasmin Glinton Poitier will examine how the black woman must look for a place to belong. To this vein, she will explore moments shaped through conversation and how she creates poems out of them. As a Bahamian female, she writes in dialect. Bahamian literature, though limited, is often done in standard English. She believes that to decolonize we must write ourselves into the literature. She will explain how she does this, and will give delegates to write creatively in a decolonising fashion, using her own writing as prompts.</a:t>
            </a:r>
          </a:p>
          <a:p>
            <a:r>
              <a:rPr lang="en-GB" dirty="0"/>
              <a:t>2pm-2.45pm A creative-writing workshop led by Carinya Sharples which will look at how we can draw on our deep wells of knowledge and challenge restrictive colonial boundaries of race and identity through writing about food and music.</a:t>
            </a:r>
          </a:p>
          <a:p>
            <a:r>
              <a:rPr lang="en-GB" dirty="0"/>
              <a:t>2.45pm-3pm. Final thoughts and Plenary.</a:t>
            </a:r>
          </a:p>
          <a:p>
            <a:r>
              <a:rPr lang="en-GB" dirty="0"/>
              <a:t>3pm-4pm (optional): Launch of the creative writing anthology, Dreams and Nightmares, published by Goldsmiths Department of Educational Studies and Widening Participation</a:t>
            </a:r>
          </a:p>
        </p:txBody>
      </p:sp>
    </p:spTree>
    <p:extLst>
      <p:ext uri="{BB962C8B-B14F-4D97-AF65-F5344CB8AC3E}">
        <p14:creationId xmlns:p14="http://schemas.microsoft.com/office/powerpoint/2010/main" val="184003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42A51-9AA4-47F0-A9B6-4F45ACEB11F7}"/>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AC04026E-90B8-4596-B348-46E7FBC68E29}"/>
              </a:ext>
            </a:extLst>
          </p:cNvPr>
          <p:cNvSpPr>
            <a:spLocks noGrp="1"/>
          </p:cNvSpPr>
          <p:nvPr>
            <p:ph idx="1"/>
          </p:nvPr>
        </p:nvSpPr>
        <p:spPr/>
        <p:txBody>
          <a:bodyPr>
            <a:normAutofit fontScale="47500" lnSpcReduction="20000"/>
          </a:bodyPr>
          <a:lstStyle/>
          <a:p>
            <a:r>
              <a:rPr lang="en-GB" dirty="0"/>
              <a:t>Begum, N., &amp; Saini, R. (2019). Decolonising the Curriculum. Political Studies Review, 17(2), 196-201.</a:t>
            </a:r>
          </a:p>
          <a:p>
            <a:r>
              <a:rPr lang="en-GB" dirty="0" err="1"/>
              <a:t>Crinson</a:t>
            </a:r>
            <a:r>
              <a:rPr lang="en-GB" dirty="0"/>
              <a:t>, M. (2003) Modern Architecture and the End of Empire. (Aldershot: Ashgate 2003)</a:t>
            </a:r>
          </a:p>
          <a:p>
            <a:r>
              <a:rPr lang="en-GB" dirty="0" err="1"/>
              <a:t>Evaristo</a:t>
            </a:r>
            <a:r>
              <a:rPr lang="en-GB" dirty="0"/>
              <a:t>, B. (2020) The Long Form Patriarchs, and their Accomplices, The New Statesman, URL accessed 2</a:t>
            </a:r>
            <a:r>
              <a:rPr lang="en-GB" baseline="30000" dirty="0"/>
              <a:t>nd</a:t>
            </a:r>
            <a:r>
              <a:rPr lang="en-GB" dirty="0"/>
              <a:t> November 2020: </a:t>
            </a:r>
            <a:r>
              <a:rPr lang="en-GB" u="sng" dirty="0">
                <a:hlinkClick r:id="rId2"/>
              </a:rPr>
              <a:t>https://www.newstatesman.com/culture/books/2020/10/bernardine-evaristo-goldsmiths-lecture-longform-patriarchs</a:t>
            </a:r>
            <a:endParaRPr lang="en-GB" dirty="0"/>
          </a:p>
          <a:p>
            <a:r>
              <a:rPr lang="en-GB" dirty="0"/>
              <a:t>Dhingra, L. (2019 reprint) The Girl Who Couldn’t See Herself.</a:t>
            </a:r>
          </a:p>
          <a:p>
            <a:r>
              <a:rPr lang="en-GB" dirty="0"/>
              <a:t>Fox, N., &amp; </a:t>
            </a:r>
            <a:r>
              <a:rPr lang="en-GB" dirty="0" err="1"/>
              <a:t>Alldred</a:t>
            </a:r>
            <a:r>
              <a:rPr lang="en-GB" dirty="0"/>
              <a:t>, P. (2015). New materialist social inquiry: Designs, methods and the research-assemblage. International Journal of Social Research Methodology, 18(4), 399-414.</a:t>
            </a:r>
          </a:p>
          <a:p>
            <a:r>
              <a:rPr lang="en-GB" dirty="0"/>
              <a:t>Green, A. (2011). </a:t>
            </a:r>
            <a:r>
              <a:rPr lang="en-GB" i="1" dirty="0"/>
              <a:t>Becoming a reflective English teacher</a:t>
            </a:r>
            <a:r>
              <a:rPr lang="en-GB" dirty="0"/>
              <a:t>. Maidenhead: McGraw-Hill Open University Press.</a:t>
            </a:r>
          </a:p>
          <a:p>
            <a:r>
              <a:rPr lang="en-GB" dirty="0"/>
              <a:t>James, C., &amp; </a:t>
            </a:r>
            <a:r>
              <a:rPr lang="en-GB" dirty="0" err="1"/>
              <a:t>Walvin</a:t>
            </a:r>
            <a:r>
              <a:rPr lang="en-GB" dirty="0"/>
              <a:t>, J. (2001). The black Jacobins Toussaint </a:t>
            </a:r>
            <a:r>
              <a:rPr lang="en-GB" dirty="0" err="1"/>
              <a:t>L'Ouverture</a:t>
            </a:r>
            <a:r>
              <a:rPr lang="en-GB" dirty="0"/>
              <a:t> and the San Domingo revolution (New [ed.] / with an introduction and notes by James </a:t>
            </a:r>
            <a:r>
              <a:rPr lang="en-GB" dirty="0" err="1"/>
              <a:t>Walvin</a:t>
            </a:r>
            <a:r>
              <a:rPr lang="en-GB" dirty="0"/>
              <a:t>.. ed.). London: Penguin.</a:t>
            </a:r>
          </a:p>
          <a:p>
            <a:r>
              <a:rPr lang="en-GB" dirty="0"/>
              <a:t>London Students and Teachers (2020) </a:t>
            </a:r>
            <a:r>
              <a:rPr lang="en-GB" i="1" dirty="0"/>
              <a:t>Dreams and Nightmares. </a:t>
            </a:r>
            <a:r>
              <a:rPr lang="en-GB" dirty="0"/>
              <a:t>London: Centre for Culture, Learning and Languages.</a:t>
            </a:r>
          </a:p>
          <a:p>
            <a:r>
              <a:rPr lang="en-GB" dirty="0"/>
              <a:t>Nichols, G. (2009) Picasso I Want My Face Back, Poem of the week, URL accessed 2</a:t>
            </a:r>
            <a:r>
              <a:rPr lang="en-GB" baseline="30000" dirty="0"/>
              <a:t>nd</a:t>
            </a:r>
            <a:r>
              <a:rPr lang="en-GB" dirty="0"/>
              <a:t> December: https://www.theguardian.com/books/booksblog/2009/dec/14/poem-of-the-week-grace-nichols</a:t>
            </a:r>
          </a:p>
          <a:p>
            <a:r>
              <a:rPr lang="en-GB" dirty="0"/>
              <a:t>Osborne, D. (2017) Contemporary Black British Literature: A Guide. London.  Edexcel/Pearson.</a:t>
            </a:r>
          </a:p>
          <a:p>
            <a:r>
              <a:rPr lang="en-GB" dirty="0"/>
              <a:t>John Yandell (2020) Editorial, Changing English, 27:4, 349-352, DOI: 10.1080/1358684X.2020.1822070</a:t>
            </a:r>
          </a:p>
          <a:p>
            <a:r>
              <a:rPr lang="en-GB" dirty="0" err="1"/>
              <a:t>Humayra</a:t>
            </a:r>
            <a:r>
              <a:rPr lang="en-GB" dirty="0"/>
              <a:t> </a:t>
            </a:r>
            <a:r>
              <a:rPr lang="en-GB" dirty="0" err="1"/>
              <a:t>Iffath</a:t>
            </a:r>
            <a:r>
              <a:rPr lang="en-GB" dirty="0"/>
              <a:t> (2020) ‘Miss, What’s Colonialism?’: Confronting the English Literary Heritage in the Classroom, Changing English, 27:4, 369-382, DOI: 10.1080/1358684X.2020.1804323</a:t>
            </a:r>
          </a:p>
          <a:p>
            <a:r>
              <a:rPr lang="en-GB" dirty="0"/>
              <a:t>Osborne, D. (2017) Contemporary Black British Literature: A Guide. London.  Edexcel/Pearson.</a:t>
            </a:r>
          </a:p>
          <a:p>
            <a:endParaRPr lang="en-GB" dirty="0"/>
          </a:p>
          <a:p>
            <a:endParaRPr lang="en-GB" dirty="0"/>
          </a:p>
          <a:p>
            <a:endParaRPr lang="en-GB" dirty="0"/>
          </a:p>
        </p:txBody>
      </p:sp>
    </p:spTree>
    <p:extLst>
      <p:ext uri="{BB962C8B-B14F-4D97-AF65-F5344CB8AC3E}">
        <p14:creationId xmlns:p14="http://schemas.microsoft.com/office/powerpoint/2010/main" val="3180648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6532-3981-4ED4-BF05-6A44CA1A5D4C}"/>
              </a:ext>
            </a:extLst>
          </p:cNvPr>
          <p:cNvSpPr>
            <a:spLocks noGrp="1"/>
          </p:cNvSpPr>
          <p:nvPr>
            <p:ph type="title"/>
          </p:nvPr>
        </p:nvSpPr>
        <p:spPr/>
        <p:txBody>
          <a:bodyPr/>
          <a:lstStyle/>
          <a:p>
            <a:r>
              <a:rPr lang="en-GB" dirty="0"/>
              <a:t>Toni Giselle Stuart</a:t>
            </a:r>
          </a:p>
        </p:txBody>
      </p:sp>
      <p:sp>
        <p:nvSpPr>
          <p:cNvPr id="3" name="Content Placeholder 2">
            <a:extLst>
              <a:ext uri="{FF2B5EF4-FFF2-40B4-BE49-F238E27FC236}">
                <a16:creationId xmlns:a16="http://schemas.microsoft.com/office/drawing/2014/main" id="{D8B949CD-90B5-4CBD-8C36-6AC3BD241DAF}"/>
              </a:ext>
            </a:extLst>
          </p:cNvPr>
          <p:cNvSpPr>
            <a:spLocks noGrp="1"/>
          </p:cNvSpPr>
          <p:nvPr>
            <p:ph idx="1"/>
          </p:nvPr>
        </p:nvSpPr>
        <p:spPr/>
        <p:txBody>
          <a:bodyPr>
            <a:normAutofit fontScale="77500" lnSpcReduction="20000"/>
          </a:bodyPr>
          <a:lstStyle/>
          <a:p>
            <a:r>
              <a:rPr lang="en-GB" dirty="0"/>
              <a:t>Toni Giselle Stuart is a South African poet, performer and spoken word educator. Her work is published in anthologies, journals and non-fiction books locally and abroad. Her work includes </a:t>
            </a:r>
            <a:r>
              <a:rPr lang="en-GB" dirty="0" err="1"/>
              <a:t>Krotoa</a:t>
            </a:r>
            <a:r>
              <a:rPr lang="en-GB" dirty="0"/>
              <a:t>-Eva’s Suite – a cape jazz poem in three movements – a poetry collection that re-imagines the story of </a:t>
            </a:r>
            <a:r>
              <a:rPr lang="en-GB" dirty="0" err="1"/>
              <a:t>Krotoa</a:t>
            </a:r>
            <a:r>
              <a:rPr lang="en-GB" dirty="0"/>
              <a:t>-Eva through her own voice; an excerpt of the work was adapted into an audio-visual piece, in collaboration with filmmaker Kurt </a:t>
            </a:r>
            <a:r>
              <a:rPr lang="en-GB" dirty="0" err="1"/>
              <a:t>Orderson</a:t>
            </a:r>
            <a:r>
              <a:rPr lang="en-GB" dirty="0"/>
              <a:t> (Amsterdam and Cape Town, 2016); Poetry, Paramedics and Film with filmmaker/health researcher Leanne Brady (2018); I Come To My Body As A Question with </a:t>
            </a:r>
            <a:r>
              <a:rPr lang="en-GB" dirty="0" err="1"/>
              <a:t>dotdotdot</a:t>
            </a:r>
            <a:r>
              <a:rPr lang="en-GB" dirty="0"/>
              <a:t> dance (UK &amp; Sweden, 2016 - 2020); and What the Water Remembers at </a:t>
            </a:r>
            <a:r>
              <a:rPr lang="en-GB" dirty="0" err="1"/>
              <a:t>Woordfees</a:t>
            </a:r>
            <a:r>
              <a:rPr lang="en-GB" dirty="0"/>
              <a:t> (2020); forgetting. and memory with </a:t>
            </a:r>
            <a:r>
              <a:rPr lang="en-GB" dirty="0" err="1"/>
              <a:t>vangile</a:t>
            </a:r>
            <a:r>
              <a:rPr lang="en-GB" dirty="0"/>
              <a:t> </a:t>
            </a:r>
            <a:r>
              <a:rPr lang="en-GB" dirty="0" err="1"/>
              <a:t>gantsho</a:t>
            </a:r>
            <a:r>
              <a:rPr lang="en-GB" dirty="0"/>
              <a:t> &amp; </a:t>
            </a:r>
            <a:r>
              <a:rPr lang="en-GB" dirty="0" err="1"/>
              <a:t>Vusumzi</a:t>
            </a:r>
            <a:r>
              <a:rPr lang="en-GB" dirty="0"/>
              <a:t> </a:t>
            </a:r>
            <a:r>
              <a:rPr lang="en-GB" dirty="0" err="1"/>
              <a:t>Ngxande</a:t>
            </a:r>
            <a:r>
              <a:rPr lang="en-GB" dirty="0"/>
              <a:t>, at the Virtual National Arts Festival (South Africa, 2020). She was the founding facilitator of the Barbican Junior Poets at the Barbican Centre in London 2015; and started and ran Athlone Young Poets, at Belgravia High School in Cape Town, in 2018 and 2019.</a:t>
            </a:r>
          </a:p>
          <a:p>
            <a:r>
              <a:rPr lang="en-GB" dirty="0"/>
              <a:t>She is a Mail &amp; Guardian Top 200 Young South African of 2013, and has an MA Writer/Teacher (Distinction) from Goldsmiths, University of London, where she was a 2014/2015 Chevening Scholar. She was the founding curator of </a:t>
            </a:r>
            <a:r>
              <a:rPr lang="en-GB" dirty="0" err="1"/>
              <a:t>Poetica</a:t>
            </a:r>
            <a:r>
              <a:rPr lang="en-GB" dirty="0"/>
              <a:t>, at Open Book Festival.</a:t>
            </a:r>
          </a:p>
          <a:p>
            <a:endParaRPr lang="en-GB" dirty="0"/>
          </a:p>
        </p:txBody>
      </p:sp>
    </p:spTree>
    <p:extLst>
      <p:ext uri="{BB962C8B-B14F-4D97-AF65-F5344CB8AC3E}">
        <p14:creationId xmlns:p14="http://schemas.microsoft.com/office/powerpoint/2010/main" val="3777105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0139-1223-44BF-BD94-8A47C3914F89}"/>
              </a:ext>
            </a:extLst>
          </p:cNvPr>
          <p:cNvSpPr>
            <a:spLocks noGrp="1"/>
          </p:cNvSpPr>
          <p:nvPr>
            <p:ph type="title"/>
          </p:nvPr>
        </p:nvSpPr>
        <p:spPr/>
        <p:txBody>
          <a:bodyPr/>
          <a:lstStyle/>
          <a:p>
            <a:r>
              <a:rPr lang="en-GB" dirty="0"/>
              <a:t>Yasmin Glinton biography</a:t>
            </a:r>
          </a:p>
        </p:txBody>
      </p:sp>
      <p:sp>
        <p:nvSpPr>
          <p:cNvPr id="3" name="Content Placeholder 2">
            <a:extLst>
              <a:ext uri="{FF2B5EF4-FFF2-40B4-BE49-F238E27FC236}">
                <a16:creationId xmlns:a16="http://schemas.microsoft.com/office/drawing/2014/main" id="{D3E89BEB-411C-4B01-9C3B-349EB116551B}"/>
              </a:ext>
            </a:extLst>
          </p:cNvPr>
          <p:cNvSpPr>
            <a:spLocks noGrp="1"/>
          </p:cNvSpPr>
          <p:nvPr>
            <p:ph idx="1"/>
          </p:nvPr>
        </p:nvSpPr>
        <p:spPr/>
        <p:txBody>
          <a:bodyPr/>
          <a:lstStyle/>
          <a:p>
            <a:r>
              <a:rPr lang="en-GB" dirty="0"/>
              <a:t>Yasmin is a poet, educator, actress, and workshop facilitator. Her written works often appear coupled with art shows such as; NE8, The Year She Wrote, NE9, Pattern &amp; Puzzle, etc. As a performance poet, Yasmin has performed poetry within The Bahamas and Canada. In 2018, she was commissioned by The Current Gallery at </a:t>
            </a:r>
            <a:r>
              <a:rPr lang="en-GB" dirty="0" err="1"/>
              <a:t>Bahamar</a:t>
            </a:r>
            <a:r>
              <a:rPr lang="en-GB" dirty="0"/>
              <a:t>. Her poetic works appeared in The National Art Gallery of The Bahamas Exhibitions 8 and 9. She organized and facilitated the writing workshop “</a:t>
            </a:r>
            <a:r>
              <a:rPr lang="en-GB" dirty="0" err="1"/>
              <a:t>Youse</a:t>
            </a:r>
            <a:r>
              <a:rPr lang="en-GB" dirty="0"/>
              <a:t> a Writer, </a:t>
            </a:r>
            <a:r>
              <a:rPr lang="en-GB" dirty="0" err="1"/>
              <a:t>Ey</a:t>
            </a:r>
            <a:r>
              <a:rPr lang="en-GB" dirty="0"/>
              <a:t>”, and was asked on as an instructor for the Summer Art Immersion program at The University of The Bahamas.</a:t>
            </a:r>
          </a:p>
        </p:txBody>
      </p:sp>
    </p:spTree>
    <p:extLst>
      <p:ext uri="{BB962C8B-B14F-4D97-AF65-F5344CB8AC3E}">
        <p14:creationId xmlns:p14="http://schemas.microsoft.com/office/powerpoint/2010/main" val="3367533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7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257F5-59F0-4F6B-A73B-093A0682522E}"/>
              </a:ext>
            </a:extLst>
          </p:cNvPr>
          <p:cNvSpPr>
            <a:spLocks noGrp="1"/>
          </p:cNvSpPr>
          <p:nvPr>
            <p:ph type="title"/>
          </p:nvPr>
        </p:nvSpPr>
        <p:spPr>
          <a:xfrm>
            <a:off x="589560" y="856180"/>
            <a:ext cx="4560584" cy="1128068"/>
          </a:xfrm>
        </p:spPr>
        <p:txBody>
          <a:bodyPr anchor="ctr">
            <a:normAutofit/>
          </a:bodyPr>
          <a:lstStyle/>
          <a:p>
            <a:r>
              <a:rPr lang="en-GB" sz="3700" dirty="0"/>
              <a:t>Columbus and colonialism</a:t>
            </a:r>
          </a:p>
        </p:txBody>
      </p:sp>
      <p:grpSp>
        <p:nvGrpSpPr>
          <p:cNvPr id="3081" name="Group 7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8" name="Rectangle 7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7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Rectangle 8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D4CE66-C841-4DFA-99B6-9C3B4C6120C2}"/>
              </a:ext>
            </a:extLst>
          </p:cNvPr>
          <p:cNvSpPr>
            <a:spLocks noGrp="1"/>
          </p:cNvSpPr>
          <p:nvPr>
            <p:ph idx="1"/>
          </p:nvPr>
        </p:nvSpPr>
        <p:spPr>
          <a:xfrm>
            <a:off x="590719" y="2330505"/>
            <a:ext cx="4559425" cy="3979585"/>
          </a:xfrm>
        </p:spPr>
        <p:txBody>
          <a:bodyPr anchor="ctr">
            <a:normAutofit/>
          </a:bodyPr>
          <a:lstStyle/>
          <a:p>
            <a:r>
              <a:rPr lang="en-GB" sz="1100"/>
              <a:t>"As he sailed through the Caribbean, Columbus lamented his ignorance about the potential commercial returns of its unfamiliar flora and fauna. But he could appraise one component of the fauna quite well: the humans. He knew how to control his Indigenous captives, hazarded a guess at their capacity for work, and ultimately encouraged their export to Europe. “Let us in the name of the Holy Trinity go on sending all the slaves that can be sold,” he wrote to Ferdinand and Isabella after his second voyage. </a:t>
            </a:r>
          </a:p>
          <a:p>
            <a:r>
              <a:rPr lang="en-GB" sz="1100"/>
              <a:t>How did he know their value?</a:t>
            </a:r>
          </a:p>
          <a:p>
            <a:r>
              <a:rPr lang="en-GB" sz="1100"/>
              <a:t>Because slaves were part of the fabric of his life in Europe. Columbus’s childhood in Genoa put him in proximity to slaves, slavers, and traders in human bondage. He was also caught up in longer circuits and histories of exploitation by the Spanish and Portuguese, whose familiarity with slavery stretched back centuries: in Madeira, the Portuguese had first used Canarian slaves to produce sugar.3 The Iberians had acquired this workforce through colonial conquest and legal chicanery." (from "A History of the World in Seven Cheap Things: A Guide to Capitalism, Nature, and the Future of the Planet" by Raj Patel, Jason W. Moore)</a:t>
            </a:r>
          </a:p>
          <a:p>
            <a:endParaRPr lang="en-GB" sz="1100"/>
          </a:p>
        </p:txBody>
      </p:sp>
      <p:sp>
        <p:nvSpPr>
          <p:cNvPr id="83" name="Rectangle 8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ewsela - We know Columbus landed in the Caribbean, but what of the people  there?">
            <a:extLst>
              <a:ext uri="{FF2B5EF4-FFF2-40B4-BE49-F238E27FC236}">
                <a16:creationId xmlns:a16="http://schemas.microsoft.com/office/drawing/2014/main" id="{B1C59A84-3674-458D-9988-E757BC64C1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940" r="14097"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760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C176E-8B22-41ED-8185-3EF61366C71A}"/>
              </a:ext>
            </a:extLst>
          </p:cNvPr>
          <p:cNvSpPr>
            <a:spLocks noGrp="1"/>
          </p:cNvSpPr>
          <p:nvPr>
            <p:ph type="title"/>
          </p:nvPr>
        </p:nvSpPr>
        <p:spPr/>
        <p:txBody>
          <a:bodyPr/>
          <a:lstStyle/>
          <a:p>
            <a:r>
              <a:rPr lang="en-GB" dirty="0"/>
              <a:t>Yasmin Glinton</a:t>
            </a:r>
          </a:p>
        </p:txBody>
      </p:sp>
      <p:sp>
        <p:nvSpPr>
          <p:cNvPr id="3" name="Content Placeholder 2">
            <a:extLst>
              <a:ext uri="{FF2B5EF4-FFF2-40B4-BE49-F238E27FC236}">
                <a16:creationId xmlns:a16="http://schemas.microsoft.com/office/drawing/2014/main" id="{6CDA9DF0-9014-4F3F-A77A-0FE278ADE980}"/>
              </a:ext>
            </a:extLst>
          </p:cNvPr>
          <p:cNvSpPr>
            <a:spLocks noGrp="1"/>
          </p:cNvSpPr>
          <p:nvPr>
            <p:ph idx="1"/>
          </p:nvPr>
        </p:nvSpPr>
        <p:spPr/>
        <p:txBody>
          <a:bodyPr>
            <a:normAutofit fontScale="92500" lnSpcReduction="10000"/>
          </a:bodyPr>
          <a:lstStyle/>
          <a:p>
            <a:r>
              <a:rPr lang="en-GB" dirty="0"/>
              <a:t>Introduction: about yourself, your life</a:t>
            </a:r>
          </a:p>
          <a:p>
            <a:r>
              <a:rPr lang="en-GB" dirty="0"/>
              <a:t>A short history of the Bahamas </a:t>
            </a:r>
          </a:p>
          <a:p>
            <a:r>
              <a:rPr lang="en-GB" dirty="0"/>
              <a:t>Poetry and a commentary on the poetry, looking at how it can ‘decolonise’ the mind, by writing in dialect, challenging norms, celebrating embodiment</a:t>
            </a:r>
          </a:p>
          <a:p>
            <a:r>
              <a:rPr lang="en-GB" dirty="0"/>
              <a:t>Creative writing exercise: The Things You Have To Swallow, a list poem or a free written response 10 mins to come up with ideas</a:t>
            </a:r>
          </a:p>
          <a:p>
            <a:r>
              <a:rPr lang="en-GB" dirty="0"/>
              <a:t>Take feedback; post lines in the chat, offer audio feedback if you want.</a:t>
            </a:r>
          </a:p>
          <a:p>
            <a:r>
              <a:rPr lang="en-GB" dirty="0"/>
              <a:t>Conclusions; 3 steps to decolonise creative writing (e.g. use ‘non-standard’ forms, challenge norms, celebrate embodiment)</a:t>
            </a:r>
          </a:p>
          <a:p>
            <a:r>
              <a:rPr lang="en-GB" b="1" dirty="0"/>
              <a:t>Q and A with Francis if time? </a:t>
            </a:r>
          </a:p>
        </p:txBody>
      </p:sp>
    </p:spTree>
    <p:extLst>
      <p:ext uri="{BB962C8B-B14F-4D97-AF65-F5344CB8AC3E}">
        <p14:creationId xmlns:p14="http://schemas.microsoft.com/office/powerpoint/2010/main" val="3596481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3F57583F-53E8-425A-87C9-A2DA59BFF435}"/>
              </a:ext>
            </a:extLst>
          </p:cNvPr>
          <p:cNvSpPr>
            <a:spLocks noGrp="1"/>
          </p:cNvSpPr>
          <p:nvPr>
            <p:ph type="title"/>
          </p:nvPr>
        </p:nvSpPr>
        <p:spPr>
          <a:xfrm>
            <a:off x="804998" y="798445"/>
            <a:ext cx="4803636" cy="1311664"/>
          </a:xfrm>
        </p:spPr>
        <p:txBody>
          <a:bodyPr>
            <a:normAutofit/>
          </a:bodyPr>
          <a:lstStyle/>
          <a:p>
            <a:r>
              <a:rPr lang="en-GB">
                <a:solidFill>
                  <a:srgbClr val="000000"/>
                </a:solidFill>
              </a:rPr>
              <a:t>Carinya Sharples </a:t>
            </a:r>
          </a:p>
        </p:txBody>
      </p:sp>
      <p:sp>
        <p:nvSpPr>
          <p:cNvPr id="3" name="Content Placeholder 2">
            <a:extLst>
              <a:ext uri="{FF2B5EF4-FFF2-40B4-BE49-F238E27FC236}">
                <a16:creationId xmlns:a16="http://schemas.microsoft.com/office/drawing/2014/main" id="{0DBCF78D-673F-445F-9AD1-2E124D20AB8B}"/>
              </a:ext>
            </a:extLst>
          </p:cNvPr>
          <p:cNvSpPr>
            <a:spLocks noGrp="1"/>
          </p:cNvSpPr>
          <p:nvPr>
            <p:ph idx="1"/>
          </p:nvPr>
        </p:nvSpPr>
        <p:spPr>
          <a:xfrm>
            <a:off x="804997" y="2272143"/>
            <a:ext cx="4706803" cy="3788830"/>
          </a:xfrm>
        </p:spPr>
        <p:txBody>
          <a:bodyPr anchor="ctr">
            <a:normAutofit/>
          </a:bodyPr>
          <a:lstStyle/>
          <a:p>
            <a:r>
              <a:rPr lang="en-GB" sz="1700">
                <a:solidFill>
                  <a:srgbClr val="000000"/>
                </a:solidFill>
              </a:rPr>
              <a:t>Carinya Sharples is a writer, freelance journalist and workshop facilitator. She recently completed an MA in Creative Writing &amp; Education at Goldsmiths, University of London. She works freelance for the BBC, Mongabay and other outlets; taught communications at the University of Guyana; and facilitates creative-writing and youth-focused workshops. She was shortlisted for the Flipside Festival's GAWP! Green Alphabet Writing Prize 2017, and her creative writing has been published by The London Reader and Commonwealth Writers’ adda.</a:t>
            </a:r>
          </a:p>
          <a:p>
            <a:br>
              <a:rPr lang="en-GB" sz="1700">
                <a:solidFill>
                  <a:srgbClr val="000000"/>
                </a:solidFill>
              </a:rPr>
            </a:br>
            <a:endParaRPr lang="en-GB" sz="1700">
              <a:solidFill>
                <a:srgbClr val="000000"/>
              </a:solidFill>
            </a:endParaRPr>
          </a:p>
        </p:txBody>
      </p:sp>
      <p:sp>
        <p:nvSpPr>
          <p:cNvPr id="18"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E92AE87B-CB3E-4B69-915E-5231D9776F00}"/>
              </a:ext>
            </a:extLst>
          </p:cNvPr>
          <p:cNvPicPr>
            <a:picLocks noChangeAspect="1"/>
          </p:cNvPicPr>
          <p:nvPr/>
        </p:nvPicPr>
        <p:blipFill rotWithShape="1">
          <a:blip r:embed="rId3">
            <a:extLst>
              <a:ext uri="{28A0092B-C50C-407E-A947-70E740481C1C}">
                <a14:useLocalDpi xmlns:a14="http://schemas.microsoft.com/office/drawing/2010/main" val="0"/>
              </a:ext>
            </a:extLst>
          </a:blip>
          <a:srcRect l="27434" r="23685"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2995876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1D9CD1E8-8A04-4CF7-B877-76FB05CE53E7}"/>
              </a:ext>
            </a:extLst>
          </p:cNvPr>
          <p:cNvSpPr>
            <a:spLocks noGrp="1"/>
          </p:cNvSpPr>
          <p:nvPr>
            <p:ph type="title"/>
          </p:nvPr>
        </p:nvSpPr>
        <p:spPr>
          <a:xfrm>
            <a:off x="804998" y="798445"/>
            <a:ext cx="4803636" cy="1311664"/>
          </a:xfrm>
        </p:spPr>
        <p:txBody>
          <a:bodyPr>
            <a:normAutofit/>
          </a:bodyPr>
          <a:lstStyle/>
          <a:p>
            <a:r>
              <a:rPr lang="en-GB">
                <a:solidFill>
                  <a:srgbClr val="000000"/>
                </a:solidFill>
              </a:rPr>
              <a:t>Leena Dhingra writes:</a:t>
            </a:r>
          </a:p>
        </p:txBody>
      </p:sp>
      <p:sp>
        <p:nvSpPr>
          <p:cNvPr id="3" name="Content Placeholder 2">
            <a:extLst>
              <a:ext uri="{FF2B5EF4-FFF2-40B4-BE49-F238E27FC236}">
                <a16:creationId xmlns:a16="http://schemas.microsoft.com/office/drawing/2014/main" id="{0B794120-8A05-400B-87DB-806DB57370E4}"/>
              </a:ext>
            </a:extLst>
          </p:cNvPr>
          <p:cNvSpPr>
            <a:spLocks noGrp="1"/>
          </p:cNvSpPr>
          <p:nvPr>
            <p:ph idx="1"/>
          </p:nvPr>
        </p:nvSpPr>
        <p:spPr>
          <a:xfrm>
            <a:off x="804997" y="2272143"/>
            <a:ext cx="4706803" cy="3788830"/>
          </a:xfrm>
        </p:spPr>
        <p:txBody>
          <a:bodyPr anchor="ctr">
            <a:normAutofit fontScale="55000" lnSpcReduction="20000"/>
          </a:bodyPr>
          <a:lstStyle/>
          <a:p>
            <a:r>
              <a:rPr lang="en-GB" dirty="0"/>
              <a:t>I was born in India but my family were ‘accidentally’ dislocated in Paris due to the Partition of India in 1947. This led to a pattern of ‘partitions’, ten schools in four countries, three languages, five professions. An external and internal ‘unsettledness’.</a:t>
            </a:r>
          </a:p>
          <a:p>
            <a:r>
              <a:rPr lang="en-GB" dirty="0"/>
              <a:t>Presently, I am settled as a writer and actor. I have written a ‘AMRITVELA’ (Women’s Press1988) and contributed to several anthologies. My new book ‘EXHUMATION: The life and death of Madan Lal Dhingra’  which explores the impact of Colonialism on a family across the 20th century, will be out in August 2021. (</a:t>
            </a:r>
            <a:r>
              <a:rPr lang="en-GB" dirty="0" err="1"/>
              <a:t>HopeRoad</a:t>
            </a:r>
            <a:r>
              <a:rPr lang="en-GB" dirty="0"/>
              <a:t> publishing).</a:t>
            </a:r>
          </a:p>
          <a:p>
            <a:r>
              <a:rPr lang="en-GB" dirty="0"/>
              <a:t>As an actor, I have appeared on stage, film, radio and TV. Most recently in ‘Casualty’,  ‘Dr Who’ and ‘Ackley Bridge.’ </a:t>
            </a:r>
          </a:p>
          <a:p>
            <a:endParaRPr lang="en-GB" sz="1400" dirty="0">
              <a:solidFill>
                <a:srgbClr val="000000"/>
              </a:solidFill>
            </a:endParaRPr>
          </a:p>
        </p:txBody>
      </p:sp>
      <p:sp>
        <p:nvSpPr>
          <p:cNvPr id="17"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9C5CC305-66F3-4593-9256-9332CE58F49E}"/>
              </a:ext>
            </a:extLst>
          </p:cNvPr>
          <p:cNvPicPr>
            <a:picLocks noChangeAspect="1"/>
          </p:cNvPicPr>
          <p:nvPr/>
        </p:nvPicPr>
        <p:blipFill rotWithShape="1">
          <a:blip r:embed="rId3">
            <a:extLst>
              <a:ext uri="{28A0092B-C50C-407E-A947-70E740481C1C}">
                <a14:useLocalDpi xmlns:a14="http://schemas.microsoft.com/office/drawing/2010/main" val="0"/>
              </a:ext>
            </a:extLst>
          </a:blip>
          <a:srcRect l="6641" r="3543" b="3"/>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290719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322E-A6E5-45B8-98F8-849E5100B72D}"/>
              </a:ext>
            </a:extLst>
          </p:cNvPr>
          <p:cNvSpPr>
            <a:spLocks noGrp="1"/>
          </p:cNvSpPr>
          <p:nvPr>
            <p:ph type="title"/>
          </p:nvPr>
        </p:nvSpPr>
        <p:spPr/>
        <p:txBody>
          <a:bodyPr/>
          <a:lstStyle/>
          <a:p>
            <a:r>
              <a:rPr lang="en-GB" dirty="0"/>
              <a:t>Plenary and evaluations</a:t>
            </a:r>
          </a:p>
        </p:txBody>
      </p:sp>
      <p:sp>
        <p:nvSpPr>
          <p:cNvPr id="3" name="Content Placeholder 2">
            <a:extLst>
              <a:ext uri="{FF2B5EF4-FFF2-40B4-BE49-F238E27FC236}">
                <a16:creationId xmlns:a16="http://schemas.microsoft.com/office/drawing/2014/main" id="{D0C26605-2BAC-4483-B944-5EA7A59FBE8F}"/>
              </a:ext>
            </a:extLst>
          </p:cNvPr>
          <p:cNvSpPr>
            <a:spLocks noGrp="1"/>
          </p:cNvSpPr>
          <p:nvPr>
            <p:ph idx="1"/>
          </p:nvPr>
        </p:nvSpPr>
        <p:spPr/>
        <p:txBody>
          <a:bodyPr/>
          <a:lstStyle/>
          <a:p>
            <a:r>
              <a:rPr lang="en-GB" dirty="0"/>
              <a:t>Evaluations to be completed here: </a:t>
            </a:r>
            <a:r>
              <a:rPr lang="en-GB" dirty="0">
                <a:hlinkClick r:id="rId2"/>
              </a:rPr>
              <a:t>https://docs.google.com/forms/d/e/1FAIpQLSdfnDqgN_VlWSCecgaS_rMlPDlCmczlBkU-mf4R81lEP5TKdg/viewform?usp=sf_link</a:t>
            </a:r>
            <a:endParaRPr lang="en-GB" dirty="0"/>
          </a:p>
          <a:p>
            <a:r>
              <a:rPr lang="en-GB" dirty="0"/>
              <a:t>Post in chat…</a:t>
            </a:r>
          </a:p>
          <a:p>
            <a:r>
              <a:rPr lang="en-GB" dirty="0"/>
              <a:t>Dreams and Nightmares Launch to follow…</a:t>
            </a:r>
          </a:p>
        </p:txBody>
      </p:sp>
    </p:spTree>
    <p:extLst>
      <p:ext uri="{BB962C8B-B14F-4D97-AF65-F5344CB8AC3E}">
        <p14:creationId xmlns:p14="http://schemas.microsoft.com/office/powerpoint/2010/main" val="1119254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44C85-4DFE-48E9-9A8B-8FE4E6F41893}"/>
              </a:ext>
            </a:extLst>
          </p:cNvPr>
          <p:cNvSpPr>
            <a:spLocks noGrp="1"/>
          </p:cNvSpPr>
          <p:nvPr>
            <p:ph type="title"/>
          </p:nvPr>
        </p:nvSpPr>
        <p:spPr>
          <a:xfrm>
            <a:off x="4965430" y="629268"/>
            <a:ext cx="6586491" cy="1286160"/>
          </a:xfrm>
        </p:spPr>
        <p:txBody>
          <a:bodyPr anchor="b">
            <a:normAutofit/>
          </a:bodyPr>
          <a:lstStyle/>
          <a:p>
            <a:r>
              <a:rPr lang="en-GB" dirty="0"/>
              <a:t>Two key points	</a:t>
            </a:r>
          </a:p>
        </p:txBody>
      </p:sp>
      <p:sp>
        <p:nvSpPr>
          <p:cNvPr id="3" name="Content Placeholder 2">
            <a:extLst>
              <a:ext uri="{FF2B5EF4-FFF2-40B4-BE49-F238E27FC236}">
                <a16:creationId xmlns:a16="http://schemas.microsoft.com/office/drawing/2014/main" id="{68DE8655-8D5B-4D1F-B140-652056A9BE88}"/>
              </a:ext>
            </a:extLst>
          </p:cNvPr>
          <p:cNvSpPr>
            <a:spLocks noGrp="1"/>
          </p:cNvSpPr>
          <p:nvPr>
            <p:ph idx="1"/>
          </p:nvPr>
        </p:nvSpPr>
        <p:spPr>
          <a:xfrm>
            <a:off x="4965431" y="2438400"/>
            <a:ext cx="6586489" cy="3785419"/>
          </a:xfrm>
        </p:spPr>
        <p:txBody>
          <a:bodyPr>
            <a:normAutofit/>
          </a:bodyPr>
          <a:lstStyle/>
          <a:p>
            <a:r>
              <a:rPr lang="en-GB" sz="2000" dirty="0"/>
              <a:t>Examining:</a:t>
            </a:r>
          </a:p>
          <a:p>
            <a:r>
              <a:rPr lang="en-GB" sz="2000" dirty="0"/>
              <a:t>How creative writing has been colonised, and can be decolonised</a:t>
            </a:r>
          </a:p>
          <a:p>
            <a:r>
              <a:rPr lang="en-GB" sz="2000" dirty="0"/>
              <a:t>How creative writing can assist with processes of decolonisation</a:t>
            </a:r>
          </a:p>
        </p:txBody>
      </p:sp>
      <p:pic>
        <p:nvPicPr>
          <p:cNvPr id="5" name="Picture 4">
            <a:extLst>
              <a:ext uri="{FF2B5EF4-FFF2-40B4-BE49-F238E27FC236}">
                <a16:creationId xmlns:a16="http://schemas.microsoft.com/office/drawing/2014/main" id="{9436B4E1-EB40-46A2-B7DC-C7721EF4DD1C}"/>
              </a:ext>
            </a:extLst>
          </p:cNvPr>
          <p:cNvPicPr>
            <a:picLocks noChangeAspect="1"/>
          </p:cNvPicPr>
          <p:nvPr/>
        </p:nvPicPr>
        <p:blipFill rotWithShape="1">
          <a:blip r:embed="rId2"/>
          <a:srcRect l="54882" r="-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706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07F5-9C6A-49A4-B8D0-30D4C020D3AA}"/>
              </a:ext>
            </a:extLst>
          </p:cNvPr>
          <p:cNvSpPr>
            <a:spLocks noGrp="1"/>
          </p:cNvSpPr>
          <p:nvPr>
            <p:ph type="title"/>
          </p:nvPr>
        </p:nvSpPr>
        <p:spPr/>
        <p:txBody>
          <a:bodyPr/>
          <a:lstStyle/>
          <a:p>
            <a:r>
              <a:rPr lang="en-GB" dirty="0"/>
              <a:t>The Girl Who Couldn’t See Herself</a:t>
            </a:r>
            <a:br>
              <a:rPr lang="en-GB" dirty="0"/>
            </a:br>
            <a:r>
              <a:rPr lang="en-GB" dirty="0"/>
              <a:t>#</a:t>
            </a:r>
            <a:r>
              <a:rPr lang="en-GB" dirty="0" err="1"/>
              <a:t>decolonisingcreativity</a:t>
            </a:r>
            <a:endParaRPr lang="en-GB" dirty="0"/>
          </a:p>
        </p:txBody>
      </p:sp>
      <p:pic>
        <p:nvPicPr>
          <p:cNvPr id="5" name="Content Placeholder 4" descr="Text, letter&#10;&#10;Description automatically generated">
            <a:extLst>
              <a:ext uri="{FF2B5EF4-FFF2-40B4-BE49-F238E27FC236}">
                <a16:creationId xmlns:a16="http://schemas.microsoft.com/office/drawing/2014/main" id="{BB060405-6FDC-4AF9-A37E-873A4223AB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8559" y="1825625"/>
            <a:ext cx="8214882" cy="4351338"/>
          </a:xfrm>
        </p:spPr>
      </p:pic>
    </p:spTree>
    <p:extLst>
      <p:ext uri="{BB962C8B-B14F-4D97-AF65-F5344CB8AC3E}">
        <p14:creationId xmlns:p14="http://schemas.microsoft.com/office/powerpoint/2010/main" val="2876180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8DDB6-59D8-4D63-880A-18B2A2D3791E}"/>
              </a:ext>
            </a:extLst>
          </p:cNvPr>
          <p:cNvSpPr>
            <a:spLocks noGrp="1"/>
          </p:cNvSpPr>
          <p:nvPr>
            <p:ph type="title"/>
          </p:nvPr>
        </p:nvSpPr>
        <p:spPr>
          <a:xfrm>
            <a:off x="838200" y="365125"/>
            <a:ext cx="10515600" cy="1306443"/>
          </a:xfrm>
        </p:spPr>
        <p:txBody>
          <a:bodyPr>
            <a:normAutofit/>
          </a:bodyPr>
          <a:lstStyle/>
          <a:p>
            <a:r>
              <a:rPr lang="en-GB" sz="4000" dirty="0"/>
              <a:t>Erasure</a:t>
            </a:r>
            <a:br>
              <a:rPr lang="en-GB" sz="4000" dirty="0"/>
            </a:br>
            <a:r>
              <a:rPr lang="en-GB" sz="4000" dirty="0"/>
              <a:t>#</a:t>
            </a:r>
            <a:r>
              <a:rPr lang="en-GB" sz="4000" dirty="0" err="1"/>
              <a:t>decolonisingcreativity</a:t>
            </a:r>
            <a:endParaRPr lang="en-GB" sz="4000" dirty="0"/>
          </a:p>
        </p:txBody>
      </p:sp>
      <p:sp>
        <p:nvSpPr>
          <p:cNvPr id="3" name="Content Placeholder 2">
            <a:extLst>
              <a:ext uri="{FF2B5EF4-FFF2-40B4-BE49-F238E27FC236}">
                <a16:creationId xmlns:a16="http://schemas.microsoft.com/office/drawing/2014/main" id="{2ECD9EFE-9FB2-46BE-A493-BB00D0BEBCAA}"/>
              </a:ext>
            </a:extLst>
          </p:cNvPr>
          <p:cNvSpPr>
            <a:spLocks noGrp="1"/>
          </p:cNvSpPr>
          <p:nvPr>
            <p:ph idx="1"/>
          </p:nvPr>
        </p:nvSpPr>
        <p:spPr>
          <a:xfrm>
            <a:off x="838200" y="1825625"/>
            <a:ext cx="4152774" cy="4303464"/>
          </a:xfrm>
        </p:spPr>
        <p:txBody>
          <a:bodyPr>
            <a:normAutofit/>
          </a:bodyPr>
          <a:lstStyle/>
          <a:p>
            <a:r>
              <a:rPr lang="en-GB" sz="2000" dirty="0"/>
              <a:t>‘The education I received was a British education, in which British ideas, British culture, and British institutions were automatically assumed to be superior. There was no such thing as African culture.’ Nelson Mandela. </a:t>
            </a:r>
          </a:p>
          <a:p>
            <a:endParaRPr lang="en-GB" sz="2000" dirty="0"/>
          </a:p>
          <a:p>
            <a:endParaRPr lang="en-GB" sz="2000" dirty="0"/>
          </a:p>
          <a:p>
            <a:endParaRPr lang="en-GB" sz="2000" dirty="0"/>
          </a:p>
          <a:p>
            <a:pPr marL="0" indent="0">
              <a:buNone/>
            </a:pPr>
            <a:endParaRPr lang="en-GB" sz="2000" dirty="0"/>
          </a:p>
          <a:p>
            <a:endParaRPr lang="en-GB" sz="2000" dirty="0"/>
          </a:p>
        </p:txBody>
      </p:sp>
      <p:pic>
        <p:nvPicPr>
          <p:cNvPr id="5" name="Picture 4">
            <a:extLst>
              <a:ext uri="{FF2B5EF4-FFF2-40B4-BE49-F238E27FC236}">
                <a16:creationId xmlns:a16="http://schemas.microsoft.com/office/drawing/2014/main" id="{42C6C872-A05A-44C7-90AD-6C087298206C}"/>
              </a:ext>
            </a:extLst>
          </p:cNvPr>
          <p:cNvPicPr>
            <a:picLocks noChangeAspect="1"/>
          </p:cNvPicPr>
          <p:nvPr/>
        </p:nvPicPr>
        <p:blipFill rotWithShape="1">
          <a:blip r:embed="rId2">
            <a:extLst>
              <a:ext uri="{28A0092B-C50C-407E-A947-70E740481C1C}">
                <a14:useLocalDpi xmlns:a14="http://schemas.microsoft.com/office/drawing/2010/main" val="0"/>
              </a:ext>
            </a:extLst>
          </a:blip>
          <a:srcRect l="860" r="11508" b="-2"/>
          <a:stretch/>
        </p:blipFill>
        <p:spPr>
          <a:xfrm>
            <a:off x="5183500" y="1904282"/>
            <a:ext cx="6170299" cy="4224808"/>
          </a:xfrm>
          <a:prstGeom prst="rect">
            <a:avLst/>
          </a:prstGeom>
        </p:spPr>
      </p:pic>
    </p:spTree>
    <p:extLst>
      <p:ext uri="{BB962C8B-B14F-4D97-AF65-F5344CB8AC3E}">
        <p14:creationId xmlns:p14="http://schemas.microsoft.com/office/powerpoint/2010/main" val="248466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E49D36-FBF7-4432-B0FF-CD7F2B19CF06}"/>
              </a:ext>
            </a:extLst>
          </p:cNvPr>
          <p:cNvSpPr>
            <a:spLocks noGrp="1"/>
          </p:cNvSpPr>
          <p:nvPr>
            <p:ph type="title"/>
          </p:nvPr>
        </p:nvSpPr>
        <p:spPr>
          <a:xfrm>
            <a:off x="838200" y="365125"/>
            <a:ext cx="10515600" cy="1306443"/>
          </a:xfrm>
        </p:spPr>
        <p:txBody>
          <a:bodyPr>
            <a:normAutofit/>
          </a:bodyPr>
          <a:lstStyle/>
          <a:p>
            <a:r>
              <a:rPr lang="en-GB" sz="4000" dirty="0"/>
              <a:t>Dead silence</a:t>
            </a:r>
            <a:br>
              <a:rPr lang="en-GB" sz="4000" dirty="0"/>
            </a:br>
            <a:r>
              <a:rPr lang="en-GB" sz="4000" dirty="0"/>
              <a:t>#</a:t>
            </a:r>
            <a:r>
              <a:rPr lang="en-GB" sz="4000" dirty="0" err="1"/>
              <a:t>decolonisingcreativity</a:t>
            </a:r>
            <a:endParaRPr lang="en-GB" sz="4000" dirty="0"/>
          </a:p>
        </p:txBody>
      </p:sp>
      <p:sp>
        <p:nvSpPr>
          <p:cNvPr id="3" name="Content Placeholder 2">
            <a:extLst>
              <a:ext uri="{FF2B5EF4-FFF2-40B4-BE49-F238E27FC236}">
                <a16:creationId xmlns:a16="http://schemas.microsoft.com/office/drawing/2014/main" id="{CB9D3FD1-D414-4824-AF14-2819EBE5A172}"/>
              </a:ext>
            </a:extLst>
          </p:cNvPr>
          <p:cNvSpPr>
            <a:spLocks noGrp="1"/>
          </p:cNvSpPr>
          <p:nvPr>
            <p:ph idx="1"/>
          </p:nvPr>
        </p:nvSpPr>
        <p:spPr>
          <a:xfrm>
            <a:off x="838199" y="1825624"/>
            <a:ext cx="6392159" cy="4528041"/>
          </a:xfrm>
        </p:spPr>
        <p:txBody>
          <a:bodyPr>
            <a:normAutofit fontScale="47500" lnSpcReduction="20000"/>
          </a:bodyPr>
          <a:lstStyle/>
          <a:p>
            <a:r>
              <a:rPr lang="en-GB" b="1" dirty="0"/>
              <a:t>Edmund, Sir Thomas Bertram’s second son, is speaking to Fanny Price, the heroine of the novel…</a:t>
            </a:r>
          </a:p>
          <a:p>
            <a:r>
              <a:rPr lang="en-GB" sz="2900" dirty="0"/>
              <a:t>“Your uncle thinks you very pretty, dear Fanny—and that is the long and the short of the matter. Anybody but myself would have made something more of it, and anybody but you would resent that you had not been thought very pretty before; but the truth is, that your uncle never did admire you till now—and now he does…”</a:t>
            </a:r>
          </a:p>
          <a:p>
            <a:r>
              <a:rPr lang="en-GB" sz="2900" dirty="0"/>
              <a:t>“Oh! don't talk so, don't talk so,” cried Fanny, distressed by more feelings than he was aware of; but seeing that she was distressed, he had done with the subject, and only added more seriously—</a:t>
            </a:r>
          </a:p>
          <a:p>
            <a:r>
              <a:rPr lang="en-GB" sz="2900" dirty="0"/>
              <a:t>“Your uncle is disposed to be pleased with you in every respect; and I only wish you would talk to him more. You are one of those who are too silent in the evening circle.”</a:t>
            </a:r>
          </a:p>
          <a:p>
            <a:r>
              <a:rPr lang="en-GB" sz="2900" dirty="0"/>
              <a:t>“But I do talk to him more than I used. I am sure I do. Did not you hear me ask him about the slave-trade last night?”</a:t>
            </a:r>
          </a:p>
          <a:p>
            <a:r>
              <a:rPr lang="en-GB" sz="2900" dirty="0"/>
              <a:t>“I did—and was in hopes the question would be followed up by others. It would have pleased your uncle to be inquired of farther.”</a:t>
            </a:r>
          </a:p>
          <a:p>
            <a:r>
              <a:rPr lang="en-GB" sz="2900" dirty="0"/>
              <a:t>“And I longed to do it—but there was such a dead silence! And while my cousins were sitting by without speaking a word, or seeming at all interested in the subject, I did not like—I thought it would appear as if I wanted to set myself off at their expense, by shewing a curiosity and pleasure in his information which he must wish his own daughters to feel.”</a:t>
            </a:r>
          </a:p>
          <a:p>
            <a:r>
              <a:rPr lang="en-GB" sz="2900" dirty="0"/>
              <a:t>CHAPTER XXI of Jane Austen’s Mansfield Park (1814)</a:t>
            </a:r>
          </a:p>
          <a:p>
            <a:endParaRPr lang="en-GB" sz="2000" dirty="0"/>
          </a:p>
        </p:txBody>
      </p:sp>
      <p:pic>
        <p:nvPicPr>
          <p:cNvPr id="5" name="Picture 4" descr="A picture containing text, outdoor, grass&#10;&#10;Description automatically generated">
            <a:extLst>
              <a:ext uri="{FF2B5EF4-FFF2-40B4-BE49-F238E27FC236}">
                <a16:creationId xmlns:a16="http://schemas.microsoft.com/office/drawing/2014/main" id="{7B64D39D-68FA-4497-8B18-82200E836B80}"/>
              </a:ext>
            </a:extLst>
          </p:cNvPr>
          <p:cNvPicPr>
            <a:picLocks noChangeAspect="1"/>
          </p:cNvPicPr>
          <p:nvPr/>
        </p:nvPicPr>
        <p:blipFill rotWithShape="1">
          <a:blip r:embed="rId2">
            <a:extLst>
              <a:ext uri="{28A0092B-C50C-407E-A947-70E740481C1C}">
                <a14:useLocalDpi xmlns:a14="http://schemas.microsoft.com/office/drawing/2010/main" val="0"/>
              </a:ext>
            </a:extLst>
          </a:blip>
          <a:srcRect l="1782" r="3" b="3"/>
          <a:stretch/>
        </p:blipFill>
        <p:spPr>
          <a:xfrm flipH="1">
            <a:off x="8065408" y="458567"/>
            <a:ext cx="3705967" cy="2537478"/>
          </a:xfrm>
          <a:prstGeom prst="rect">
            <a:avLst/>
          </a:prstGeom>
        </p:spPr>
      </p:pic>
    </p:spTree>
    <p:extLst>
      <p:ext uri="{BB962C8B-B14F-4D97-AF65-F5344CB8AC3E}">
        <p14:creationId xmlns:p14="http://schemas.microsoft.com/office/powerpoint/2010/main" val="3115788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395DA-B3DE-4C9F-A80E-24F8BD258CFA}"/>
              </a:ext>
            </a:extLst>
          </p:cNvPr>
          <p:cNvSpPr>
            <a:spLocks noGrp="1"/>
          </p:cNvSpPr>
          <p:nvPr>
            <p:ph type="title"/>
          </p:nvPr>
        </p:nvSpPr>
        <p:spPr>
          <a:xfrm>
            <a:off x="648930" y="629266"/>
            <a:ext cx="3605572" cy="1676603"/>
          </a:xfrm>
        </p:spPr>
        <p:txBody>
          <a:bodyPr>
            <a:normAutofit/>
          </a:bodyPr>
          <a:lstStyle/>
          <a:p>
            <a:r>
              <a:rPr lang="en-GB" sz="4000" dirty="0"/>
              <a:t>What is decolonisation?</a:t>
            </a:r>
          </a:p>
        </p:txBody>
      </p:sp>
      <p:sp>
        <p:nvSpPr>
          <p:cNvPr id="3" name="Content Placeholder 2">
            <a:extLst>
              <a:ext uri="{FF2B5EF4-FFF2-40B4-BE49-F238E27FC236}">
                <a16:creationId xmlns:a16="http://schemas.microsoft.com/office/drawing/2014/main" id="{B0A89E85-73EC-4861-965F-7AAD671CA643}"/>
              </a:ext>
            </a:extLst>
          </p:cNvPr>
          <p:cNvSpPr>
            <a:spLocks noGrp="1"/>
          </p:cNvSpPr>
          <p:nvPr>
            <p:ph idx="1"/>
          </p:nvPr>
        </p:nvSpPr>
        <p:spPr>
          <a:xfrm>
            <a:off x="648931" y="2438401"/>
            <a:ext cx="3605571" cy="3779520"/>
          </a:xfrm>
        </p:spPr>
        <p:txBody>
          <a:bodyPr>
            <a:normAutofit/>
          </a:bodyPr>
          <a:lstStyle/>
          <a:p>
            <a:endParaRPr lang="en-GB" sz="1800"/>
          </a:p>
          <a:p>
            <a:endParaRPr lang="en-GB" sz="1800"/>
          </a:p>
        </p:txBody>
      </p:sp>
      <p:sp>
        <p:nvSpPr>
          <p:cNvPr id="15" name="Rectangle 14">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935FAD3D-CDD9-4FCB-8819-BD71F0F5A78D}"/>
              </a:ext>
            </a:extLst>
          </p:cNvPr>
          <p:cNvPicPr>
            <a:picLocks noChangeAspect="1"/>
          </p:cNvPicPr>
          <p:nvPr/>
        </p:nvPicPr>
        <p:blipFill rotWithShape="1">
          <a:blip r:embed="rId3">
            <a:extLst>
              <a:ext uri="{28A0092B-C50C-407E-A947-70E740481C1C}">
                <a14:useLocalDpi xmlns:a14="http://schemas.microsoft.com/office/drawing/2010/main" val="0"/>
              </a:ext>
            </a:extLst>
          </a:blip>
          <a:srcRect l="13218" r="-1" b="-1"/>
          <a:stretch/>
        </p:blipFill>
        <p:spPr>
          <a:xfrm>
            <a:off x="5283708" y="722376"/>
            <a:ext cx="6263640" cy="5413248"/>
          </a:xfrm>
          <a:prstGeom prst="rect">
            <a:avLst/>
          </a:prstGeom>
          <a:effectLst/>
        </p:spPr>
      </p:pic>
      <p:sp>
        <p:nvSpPr>
          <p:cNvPr id="6" name="TextBox 5">
            <a:extLst>
              <a:ext uri="{FF2B5EF4-FFF2-40B4-BE49-F238E27FC236}">
                <a16:creationId xmlns:a16="http://schemas.microsoft.com/office/drawing/2014/main" id="{908DC502-A6CB-4B21-BAE2-9C9FB5C4548E}"/>
              </a:ext>
            </a:extLst>
          </p:cNvPr>
          <p:cNvSpPr txBox="1"/>
          <p:nvPr/>
        </p:nvSpPr>
        <p:spPr>
          <a:xfrm>
            <a:off x="995516" y="2305868"/>
            <a:ext cx="2940380" cy="3293209"/>
          </a:xfrm>
          <a:prstGeom prst="rect">
            <a:avLst/>
          </a:prstGeom>
          <a:noFill/>
        </p:spPr>
        <p:txBody>
          <a:bodyPr wrap="square" rtlCol="0">
            <a:spAutoFit/>
          </a:bodyPr>
          <a:lstStyle/>
          <a:p>
            <a:pPr>
              <a:spcAft>
                <a:spcPts val="600"/>
              </a:spcAft>
            </a:pPr>
            <a:r>
              <a:rPr lang="en-GB" dirty="0"/>
              <a:t>It is more than colonial powers withdrawing from territories…</a:t>
            </a:r>
          </a:p>
          <a:p>
            <a:pPr>
              <a:spcAft>
                <a:spcPts val="600"/>
              </a:spcAft>
            </a:pPr>
            <a:endParaRPr lang="en-GB" dirty="0"/>
          </a:p>
          <a:p>
            <a:pPr>
              <a:spcAft>
                <a:spcPts val="600"/>
              </a:spcAft>
            </a:pPr>
            <a:r>
              <a:rPr lang="en-GB" dirty="0"/>
              <a:t>It is about understanding and contesting the ‘ways in which knowledge is produced, propagated and perpetuated through White, Western perspectives’ (Begum &amp; Saini 2019: 196)</a:t>
            </a:r>
          </a:p>
        </p:txBody>
      </p:sp>
    </p:spTree>
    <p:extLst>
      <p:ext uri="{BB962C8B-B14F-4D97-AF65-F5344CB8AC3E}">
        <p14:creationId xmlns:p14="http://schemas.microsoft.com/office/powerpoint/2010/main" val="9886890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7FE835FEC8C84D9CC29C6D61BB85C2" ma:contentTypeVersion="13" ma:contentTypeDescription="Create a new document." ma:contentTypeScope="" ma:versionID="24d16429149d1e3f9f89bc48f732ce56">
  <xsd:schema xmlns:xsd="http://www.w3.org/2001/XMLSchema" xmlns:xs="http://www.w3.org/2001/XMLSchema" xmlns:p="http://schemas.microsoft.com/office/2006/metadata/properties" xmlns:ns3="83926100-4d69-4558-9c48-93604eab7215" xmlns:ns4="57646399-50b7-4665-9eec-dcc64260fc8e" targetNamespace="http://schemas.microsoft.com/office/2006/metadata/properties" ma:root="true" ma:fieldsID="f752b18c0aadf12375e854c8f1837f43" ns3:_="" ns4:_="">
    <xsd:import namespace="83926100-4d69-4558-9c48-93604eab7215"/>
    <xsd:import namespace="57646399-50b7-4665-9eec-dcc64260fc8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926100-4d69-4558-9c48-93604eab721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646399-50b7-4665-9eec-dcc64260fc8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C72348A-FF2D-480F-86D2-74A20786D5FA}">
  <ds:schemaRefs>
    <ds:schemaRef ds:uri="http://schemas.microsoft.com/sharepoint/v3/contenttype/forms"/>
  </ds:schemaRefs>
</ds:datastoreItem>
</file>

<file path=customXml/itemProps2.xml><?xml version="1.0" encoding="utf-8"?>
<ds:datastoreItem xmlns:ds="http://schemas.openxmlformats.org/officeDocument/2006/customXml" ds:itemID="{E066BB46-8C3B-4B5F-BB8F-36C18CAD76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926100-4d69-4558-9c48-93604eab7215"/>
    <ds:schemaRef ds:uri="57646399-50b7-4665-9eec-dcc64260fc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543576-BF94-457C-B79C-586355A3331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TotalTime>
  <Words>4709</Words>
  <Application>Microsoft Office PowerPoint</Application>
  <PresentationFormat>Widescreen</PresentationFormat>
  <Paragraphs>197</Paragraphs>
  <Slides>40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-apple-system</vt:lpstr>
      <vt:lpstr>Arial</vt:lpstr>
      <vt:lpstr>Calibri</vt:lpstr>
      <vt:lpstr>Calibri Light</vt:lpstr>
      <vt:lpstr>Times New Roman</vt:lpstr>
      <vt:lpstr>Office Theme</vt:lpstr>
      <vt:lpstr>Decolonising Creative Writing #decolonisingcreativity @GoldsmithsEduc1 @MACreateEdGol @wonderfrancis   </vt:lpstr>
      <vt:lpstr>Conference schedule #decolonisingcreativity </vt:lpstr>
      <vt:lpstr>MA in Creative Writing and Education: alumni speak!</vt:lpstr>
      <vt:lpstr>Leena Dhingra writes:</vt:lpstr>
      <vt:lpstr>Two key points </vt:lpstr>
      <vt:lpstr>The Girl Who Couldn’t See Herself #decolonisingcreativity</vt:lpstr>
      <vt:lpstr>Erasure #decolonisingcreativity</vt:lpstr>
      <vt:lpstr>Dead silence #decolonisingcreativity</vt:lpstr>
      <vt:lpstr>What is decolonisation?</vt:lpstr>
      <vt:lpstr>Distinguishing features of ‘modern’ colonialism</vt:lpstr>
      <vt:lpstr>Decolonised Curriculum</vt:lpstr>
      <vt:lpstr>Was/is creative writing colonised? </vt:lpstr>
      <vt:lpstr>Intersectionality and creative writing processes</vt:lpstr>
      <vt:lpstr>  Creative writers to become aware of the contested history that they are part of  </vt:lpstr>
      <vt:lpstr>Lord Macauley, 1935 (Green 2011: 7-8)</vt:lpstr>
      <vt:lpstr>To explore how racist discourses have permeated the language, structure and power dynamics of modern societies </vt:lpstr>
      <vt:lpstr>To explore diverse writing and be open to its affordances </vt:lpstr>
      <vt:lpstr>To explore this history creatively and sensitively through reading and writing </vt:lpstr>
      <vt:lpstr>MA in Black British Literature and the Centre for Caribbean and Diaspora Studies</vt:lpstr>
      <vt:lpstr>Withdrawal and creation</vt:lpstr>
      <vt:lpstr> Decolonising creative writing</vt:lpstr>
      <vt:lpstr>Can the Subaltern Speak? </vt:lpstr>
      <vt:lpstr>PowerPoint Presentation</vt:lpstr>
      <vt:lpstr>Personal Language Histories and decolonising creative writing</vt:lpstr>
      <vt:lpstr>Sumaya Hassan-Adde</vt:lpstr>
      <vt:lpstr>Sasha Simpson (London Students &amp; Teachers 2020: 198)</vt:lpstr>
      <vt:lpstr>Steve Roberts</vt:lpstr>
      <vt:lpstr>Steve Roberts Ole Man River: Dominica</vt:lpstr>
      <vt:lpstr>Humayra (2020) ‘Miss, What’s Colonialism?’: Confronting the English Literary Heritage in the Classroom</vt:lpstr>
      <vt:lpstr>What’s colonialism?</vt:lpstr>
      <vt:lpstr>Creative tasks</vt:lpstr>
      <vt:lpstr>Questions</vt:lpstr>
      <vt:lpstr>Next steps</vt:lpstr>
      <vt:lpstr>References</vt:lpstr>
      <vt:lpstr>Toni Giselle Stuart</vt:lpstr>
      <vt:lpstr>Yasmin Glinton biography</vt:lpstr>
      <vt:lpstr>Columbus and colonialism</vt:lpstr>
      <vt:lpstr>Yasmin Glinton</vt:lpstr>
      <vt:lpstr>Carinya Sharples </vt:lpstr>
      <vt:lpstr>Plenary and evaluations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Decolonising Creative Writing #decolonisingcreativity @GoldsmithsEduc1 @MACreateEdGol @wonderfrancis   </dc:title>
  <dc:creator>Francis Gilbert</dc:creator>
  <cp:lastModifiedBy>Francis Gilbert</cp:lastModifiedBy>
  <cp:revision>1</cp:revision>
  <dcterms:created xsi:type="dcterms:W3CDTF">2020-12-12T07:30:38Z</dcterms:created>
  <dcterms:modified xsi:type="dcterms:W3CDTF">2020-12-12T07:31:59Z</dcterms:modified>
</cp:coreProperties>
</file>