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359" r:id="rId4"/>
    <p:sldId id="332" r:id="rId5"/>
    <p:sldId id="354" r:id="rId6"/>
    <p:sldId id="355" r:id="rId7"/>
    <p:sldId id="358" r:id="rId8"/>
    <p:sldId id="356" r:id="rId9"/>
    <p:sldId id="357" r:id="rId10"/>
    <p:sldId id="3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9304-8B74-430E-88C6-AC7A00885C0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1E34-0640-43AD-AC90-609EE21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8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HATTIE: What I’ve seen in your country is that you’re using assessment, constantly saying better assessment of kids is going to help make a difference to them. There’s no great evidence for that. In fact, I would challenge any teacher, any parent, before a kid does a test, to ask the kid what mark they’re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get. They’re pretty accurate, so why do we bother? </a:t>
            </a:r>
          </a:p>
          <a:p>
            <a:r>
              <a:rPr lang="en-GB" dirty="0"/>
              <a:t>https://www.educationdive.com/news/dr-john-hattie-assessment-should-measure-teachers-impact/422969/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1E34-0640-43AD-AC90-609EE21866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5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7CA4-42FE-4B33-BE1B-E69A1CD55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82352-3A05-44E5-B445-1D5C3A336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DE40-394A-47FD-9FE6-F076D84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3BE3-98CE-49C0-A71C-40D01D05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5297-1BA9-48F7-AE6D-D01B3822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6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5EDF-3FF6-49A5-82A8-0E37F0D2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51FAD-C30A-4B3B-826C-9D0A1DDD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AB562-59AE-44BC-A6A6-B6B46A43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81F8-1BAD-411F-B070-A4410692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2AE2-132F-47BE-8F2D-5F1906B0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0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D0F77-CA69-4316-AB85-C58497C0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10C7-3B95-44D9-8EEF-0BF7AC95A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E3E16-3CB7-43DA-82A8-D6D1B2E6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FCB3-E521-45AD-ABC2-CBE49A95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0B9A-3F66-4E6E-85FA-8C3B849B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3C5B-F259-4237-875B-ACAA598B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0412-897B-421E-8302-3881D03C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002C-76E4-430B-900F-689516D6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FEC52-647F-44D3-BF9D-39E4F8E1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5B647-B4A8-432B-8F51-E468992E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02FF-B51E-4432-92C9-F6ADD996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CA4AE-8E50-41C1-B711-4B71C493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905D-85E2-479C-B806-F5166BA3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31694-5587-48A2-931D-3DD962C9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30C3-D4D8-46CB-8FBC-BC272D7C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6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5A1B-4710-4D4D-8654-68056DAC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FC4E-3F36-4534-BEDC-0710D8C2E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1A773-497B-4C31-B3E3-1E6BB8897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06344-9C4F-43D2-9029-7C3FF47D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C078F-5F6E-4AC9-8317-031E2DB1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469CC-809E-4A24-8E07-3921321E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1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93EC-42A0-4EBF-A635-57575F8B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CCB75-A9E8-467A-9A29-A3E1BE56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C704-67A1-4996-B462-D9812805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196F5-B154-49A3-9631-2DC276270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25898-9184-41DF-83B9-E2898BCBC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557AB-FF46-4B3C-A2CE-716D14F6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AC141-E0AD-410C-BDED-FA61B36B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9EFB-6BAA-4D09-9FCB-5DDAFC5A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5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F267-B430-4003-B40B-ECEAEA86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49FCD-08E1-431E-ABAA-C5344B1F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FCED-E47E-423C-9491-8E35E10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A2751-AA60-4186-B204-F7ED82B4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794F6-035E-4243-B21E-1B9F682B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EE94C-296C-42A8-BD64-6F10603D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A74F8-564E-4A3A-AB7A-D7AAF472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D7CB-90E6-4121-AC48-92544094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CEE8-079E-40EC-90A3-1E1F44B6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FC2AD-4814-4F3B-B4AF-67E8F4AF9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57B3-A885-4A8A-8CC9-8A0922DC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2F1B6-6B79-4EE5-8BFC-C21B12F3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A21DD-BC01-40B6-B46A-EAEEECA5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5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0BDC-5807-425C-B78E-0678ACE9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70BFC-DE78-4E33-BFDA-E36BACB66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6C562-8AA3-4739-8B09-CAF2232B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6C958-1CAD-4C85-B941-63D83EBE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E2A39-BEE0-470D-865F-26AD621B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00BE-AE38-4FE0-A779-67E21B5C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0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BCDE2-894C-4C4D-8DCF-2774B9B9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9F47D-BBE6-488D-BCC4-47D9034F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03827-D261-4FB8-9128-B6DA6B84D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E0EA-EAA4-4E1A-B348-09ECDDBB4D30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3F29-66F0-4D41-86C0-33911B93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34F2-7F13-4A93-AA1F-59497B424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FE34-223C-45A4-8E89-BA8091312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KcX_TEwkkuw&amp;t=1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96ED6-56A2-4726-A90B-108F1C4E3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3800">
                <a:solidFill>
                  <a:schemeClr val="bg1"/>
                </a:solidFill>
              </a:rPr>
              <a:t>Improving your exam results without teaching to the test: 4 important lessons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7035F-42E7-45EE-B11B-8B0240A3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</a:rPr>
              <a:t>F. Gilbert, Goldsmiths, University of London.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A14D869-F1C9-4150-806B-D5C2597A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6AD32-3160-4CE6-9F72-4F85842D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A1D9B-01A9-4617-8543-18392169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have you learnt? What would like to learn more about?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Light Bulb and Gear">
            <a:extLst>
              <a:ext uri="{FF2B5EF4-FFF2-40B4-BE49-F238E27FC236}">
                <a16:creationId xmlns:a16="http://schemas.microsoft.com/office/drawing/2014/main" id="{F69DBB99-37DD-42F5-BA85-DF3D531D1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309B-E161-45DE-BECF-147FAB36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Aims of session</a:t>
            </a:r>
          </a:p>
        </p:txBody>
      </p:sp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6ED67B5-D832-4190-BE49-41093053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0333" y="3059270"/>
            <a:ext cx="7048500" cy="3400425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482F26B-39DE-47FA-8D93-71CA30DE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6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A24D3-7703-476F-A575-34564BAE5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6943" b="2"/>
          <a:stretch/>
        </p:blipFill>
        <p:spPr>
          <a:xfrm>
            <a:off x="7001029" y="441227"/>
            <a:ext cx="4690961" cy="1955262"/>
          </a:xfrm>
          <a:prstGeom prst="rect">
            <a:avLst/>
          </a:prstGeom>
        </p:spPr>
      </p:pic>
      <p:pic>
        <p:nvPicPr>
          <p:cNvPr id="13" name="Picture 12" descr="A picture containing drawing, sitting, indoor&#10;&#10;Description generated with high confidence">
            <a:extLst>
              <a:ext uri="{FF2B5EF4-FFF2-40B4-BE49-F238E27FC236}">
                <a16:creationId xmlns:a16="http://schemas.microsoft.com/office/drawing/2014/main" id="{33EF4534-5A35-4937-B7BC-A93425AE2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" y="3466043"/>
            <a:ext cx="3034735" cy="30268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8B2B04-C84E-412E-A6F6-4302790F2286}"/>
              </a:ext>
            </a:extLst>
          </p:cNvPr>
          <p:cNvSpPr/>
          <p:nvPr/>
        </p:nvSpPr>
        <p:spPr>
          <a:xfrm>
            <a:off x="4856480" y="1027906"/>
            <a:ext cx="1806359" cy="15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4 lessons</a:t>
            </a:r>
          </a:p>
        </p:txBody>
      </p:sp>
    </p:spTree>
    <p:extLst>
      <p:ext uri="{BB962C8B-B14F-4D97-AF65-F5344CB8AC3E}">
        <p14:creationId xmlns:p14="http://schemas.microsoft.com/office/powerpoint/2010/main" val="39341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66FE-153B-466A-B855-E88DD2F4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3700" dirty="0">
                <a:hlinkClick r:id="rId2"/>
              </a:rPr>
              <a:t>Teaching to the test and the Basil Fawlty syndrome</a:t>
            </a:r>
            <a:endParaRPr lang="en-GB" sz="3700" dirty="0"/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E401-87E9-4024-9095-FADF8029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20000"/>
          </a:bodyPr>
          <a:lstStyle/>
          <a:p>
            <a:endParaRPr lang="en-GB" sz="1700" dirty="0"/>
          </a:p>
          <a:p>
            <a:endParaRPr lang="en-GB" sz="1700" dirty="0"/>
          </a:p>
          <a:p>
            <a:endParaRPr lang="en-GB" sz="2400" dirty="0"/>
          </a:p>
          <a:p>
            <a:r>
              <a:rPr lang="en-GB" sz="2400" dirty="0"/>
              <a:t>What are the similarities between Fawlty and a panic-stricken teacher teaching to the test? 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700" dirty="0">
                <a:hlinkClick r:id="rId2"/>
              </a:rPr>
              <a:t>https://www.youtube.com/watch?v=KcX_TEwkkuw&amp;t=17s</a:t>
            </a:r>
            <a:endParaRPr lang="en-GB" sz="1700" dirty="0"/>
          </a:p>
          <a:p>
            <a:endParaRPr lang="en-GB" sz="1700" dirty="0"/>
          </a:p>
        </p:txBody>
      </p:sp>
      <p:pic>
        <p:nvPicPr>
          <p:cNvPr id="5" name="Picture 4" descr="Two people standing in a room&#10;&#10;Description generated with very high confidence">
            <a:extLst>
              <a:ext uri="{FF2B5EF4-FFF2-40B4-BE49-F238E27FC236}">
                <a16:creationId xmlns:a16="http://schemas.microsoft.com/office/drawing/2014/main" id="{5FE5F85E-1EB0-443A-B5BF-B4DB07B4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9" r="26920"/>
          <a:stretch/>
        </p:blipFill>
        <p:spPr>
          <a:xfrm>
            <a:off x="5863084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576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C952C-B3AD-4172-8F4F-F11F2A52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Educational Endowment Foundation Research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3A432AA-D0CF-4622-8863-1E7D8B6E5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1751"/>
            <a:ext cx="6553545" cy="49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DB0C052D-4314-43B1-A04C-E23BE9A93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624A4-2C38-42A4-93AB-C3A3037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823" y="4148725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Lesson 1: Be mindful</a:t>
            </a:r>
          </a:p>
        </p:txBody>
      </p:sp>
    </p:spTree>
    <p:extLst>
      <p:ext uri="{BB962C8B-B14F-4D97-AF65-F5344CB8AC3E}">
        <p14:creationId xmlns:p14="http://schemas.microsoft.com/office/powerpoint/2010/main" val="23833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CC3CC87-A61A-414C-B726-986971D11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CBE19-62DB-40ED-9394-8834391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Lesson 2: Adopt a learning orientation</a:t>
            </a:r>
          </a:p>
        </p:txBody>
      </p:sp>
    </p:spTree>
    <p:extLst>
      <p:ext uri="{BB962C8B-B14F-4D97-AF65-F5344CB8AC3E}">
        <p14:creationId xmlns:p14="http://schemas.microsoft.com/office/powerpoint/2010/main" val="271521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35EF7-3A6D-418C-846E-966BA91D5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72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9535D-4FAC-47EF-BC8D-117A074DA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89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A0D2B-8399-429C-AF2A-DF148E3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Lesson 3: Promote reading for pleasure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5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24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2BC6E-C037-4875-934D-FB9AFD4D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4: Use multi-modal approaches</a:t>
            </a:r>
          </a:p>
        </p:txBody>
      </p:sp>
      <p:pic>
        <p:nvPicPr>
          <p:cNvPr id="7" name="Content Placeholder 6" descr="A picture containing drawing, sitting, indoor&#10;&#10;Description generated with high confidence">
            <a:extLst>
              <a:ext uri="{FF2B5EF4-FFF2-40B4-BE49-F238E27FC236}">
                <a16:creationId xmlns:a16="http://schemas.microsoft.com/office/drawing/2014/main" id="{E2CEB501-D10F-4263-9305-672B3DBEB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27" y="961812"/>
            <a:ext cx="494334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Improving your exam results without teaching to the test: 4 important lessons</vt:lpstr>
      <vt:lpstr>Aims of session</vt:lpstr>
      <vt:lpstr>Teaching to the test and the Basil Fawlty syndrome</vt:lpstr>
      <vt:lpstr>Educational Endowment Foundation Research</vt:lpstr>
      <vt:lpstr>Lesson 1: Be mindful</vt:lpstr>
      <vt:lpstr>Lesson 2: Adopt a learning orientation</vt:lpstr>
      <vt:lpstr>PowerPoint Presentation</vt:lpstr>
      <vt:lpstr>Lesson 3: Promote reading for pleasure</vt:lpstr>
      <vt:lpstr>Lesson 4: Use multi-modal approaches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your exam results without teaching to the test: 4 important lessons</dc:title>
  <dc:creator>Francis Gilbert</dc:creator>
  <cp:lastModifiedBy>Francis Gilbert</cp:lastModifiedBy>
  <cp:revision>1</cp:revision>
  <dcterms:created xsi:type="dcterms:W3CDTF">2019-03-11T14:07:21Z</dcterms:created>
  <dcterms:modified xsi:type="dcterms:W3CDTF">2019-03-11T14:07:26Z</dcterms:modified>
</cp:coreProperties>
</file>