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257" r:id="rId3"/>
    <p:sldId id="258" r:id="rId4"/>
    <p:sldId id="259" r:id="rId5"/>
    <p:sldId id="275" r:id="rId6"/>
    <p:sldId id="260" r:id="rId7"/>
    <p:sldId id="281" r:id="rId8"/>
    <p:sldId id="261" r:id="rId9"/>
    <p:sldId id="278" r:id="rId10"/>
    <p:sldId id="263" r:id="rId11"/>
    <p:sldId id="280" r:id="rId12"/>
    <p:sldId id="282" r:id="rId13"/>
    <p:sldId id="264" r:id="rId14"/>
    <p:sldId id="265" r:id="rId15"/>
    <p:sldId id="268" r:id="rId16"/>
    <p:sldId id="271" r:id="rId17"/>
    <p:sldId id="267" r:id="rId18"/>
    <p:sldId id="284" r:id="rId19"/>
    <p:sldId id="272" r:id="rId20"/>
    <p:sldId id="277" r:id="rId21"/>
    <p:sldId id="2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4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7DFED3-8494-D340-9B41-EA42C968B798}" type="datetimeFigureOut">
              <a:rPr lang="en-US" smtClean="0"/>
              <a:t>20/02/19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301625-8FF0-4341-B5C8-E3DD85D50BA7}" type="slidenum">
              <a:rPr lang="en-US" smtClean="0"/>
              <a:t>‹#›</a:t>
            </a:fld>
            <a:endParaRPr lang="en-US"/>
          </a:p>
        </p:txBody>
      </p:sp>
    </p:spTree>
    <p:extLst>
      <p:ext uri="{BB962C8B-B14F-4D97-AF65-F5344CB8AC3E}">
        <p14:creationId xmlns:p14="http://schemas.microsoft.com/office/powerpoint/2010/main" val="22139235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Students and resources have been drawn away from the arts, as from other subjects excluded from the EBacc, to attempt to boost school performance in the league tables. The National Society for Education in Art and Design survey report for 2015-2016 charts the reduction in art GCSE entrants as minus 6% since 2014-15. In this survey of 1191 participants, 93% of responding teachers in state schools associated this effect with the introduction of the EBacc (p. 5). Analysis of Department for Education figures in 2018 revealed a further fall of 9% in art GCSE entrants, while English, maths and science account for 51% of exam entries (Ward, 2018, August 31).</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more affluent South of England the arts are 10% more likely to be included in Progress 8 than in the North of England (</a:t>
            </a:r>
            <a:r>
              <a:rPr lang="en-GB" sz="1200" kern="1200" dirty="0" err="1" smtClean="0">
                <a:solidFill>
                  <a:schemeClr val="tx1"/>
                </a:solidFill>
                <a:effectLst/>
                <a:latin typeface="+mn-lt"/>
                <a:ea typeface="+mn-ea"/>
                <a:cs typeface="+mn-cs"/>
              </a:rPr>
              <a:t>Johnes</a:t>
            </a:r>
            <a:r>
              <a:rPr lang="en-GB" sz="1200" kern="1200" dirty="0" smtClean="0">
                <a:solidFill>
                  <a:schemeClr val="tx1"/>
                </a:solidFill>
                <a:effectLst/>
                <a:latin typeface="+mn-lt"/>
                <a:ea typeface="+mn-ea"/>
                <a:cs typeface="+mn-cs"/>
              </a:rPr>
              <a:t>, 2017, p. 10).</a:t>
            </a:r>
            <a:r>
              <a:rPr lang="en-GB" dirty="0" smtClean="0">
                <a:effectLst/>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301625-8FF0-4341-B5C8-E3DD85D50BA7}" type="slidenum">
              <a:rPr lang="en-US" smtClean="0"/>
              <a:t>3</a:t>
            </a:fld>
            <a:endParaRPr lang="en-US"/>
          </a:p>
        </p:txBody>
      </p:sp>
    </p:spTree>
    <p:extLst>
      <p:ext uri="{BB962C8B-B14F-4D97-AF65-F5344CB8AC3E}">
        <p14:creationId xmlns:p14="http://schemas.microsoft.com/office/powerpoint/2010/main" val="131028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Calum</a:t>
            </a:r>
            <a:r>
              <a:rPr lang="en-US" dirty="0" smtClean="0"/>
              <a:t> is the only teacher in his department.</a:t>
            </a:r>
            <a:r>
              <a:rPr lang="en-US" baseline="0" dirty="0" smtClean="0"/>
              <a:t> He now has a technician to help. </a:t>
            </a:r>
            <a:r>
              <a:rPr lang="en-US" dirty="0" smtClean="0"/>
              <a:t>Structuration of the option</a:t>
            </a:r>
            <a:r>
              <a:rPr lang="en-US" baseline="0" dirty="0" smtClean="0"/>
              <a:t> blocks make art and design difficult to pick. The subjects are compartmentalised through assigned value factors or ‘percentages’ (Tia). Even if a lot of students want to choose art, they can’t because there is only one group. Status is signified by the alternative meanings for ‘passing the bucket’. The choice of art becomes a lottery. </a:t>
            </a:r>
            <a:endParaRPr lang="en-US" dirty="0"/>
          </a:p>
        </p:txBody>
      </p:sp>
      <p:sp>
        <p:nvSpPr>
          <p:cNvPr id="4" name="Slide Number Placeholder 3"/>
          <p:cNvSpPr>
            <a:spLocks noGrp="1"/>
          </p:cNvSpPr>
          <p:nvPr>
            <p:ph type="sldNum" sz="quarter" idx="10"/>
          </p:nvPr>
        </p:nvSpPr>
        <p:spPr/>
        <p:txBody>
          <a:bodyPr/>
          <a:lstStyle/>
          <a:p>
            <a:fld id="{2B301625-8FF0-4341-B5C8-E3DD85D50BA7}" type="slidenum">
              <a:rPr lang="en-US" smtClean="0"/>
              <a:t>8</a:t>
            </a:fld>
            <a:endParaRPr lang="en-US"/>
          </a:p>
        </p:txBody>
      </p:sp>
    </p:spTree>
    <p:extLst>
      <p:ext uri="{BB962C8B-B14F-4D97-AF65-F5344CB8AC3E}">
        <p14:creationId xmlns:p14="http://schemas.microsoft.com/office/powerpoint/2010/main" val="97600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reinforcement of an academic-vocational divide through the option choices, and there is a reluctance to see art and design as an academic subject. Most participants discussed this lack of flexibility in the option blocks. This system of what Tia calls ‘lip service’ to choice </a:t>
            </a:r>
            <a:r>
              <a:rPr lang="en-US" baseline="0" dirty="0" err="1" smtClean="0"/>
              <a:t>organises</a:t>
            </a:r>
            <a:r>
              <a:rPr lang="en-US" baseline="0" dirty="0" smtClean="0"/>
              <a:t> more confident students towards the EBacc subjects.</a:t>
            </a:r>
            <a:endParaRPr lang="en-US" dirty="0"/>
          </a:p>
        </p:txBody>
      </p:sp>
      <p:sp>
        <p:nvSpPr>
          <p:cNvPr id="4" name="Slide Number Placeholder 3"/>
          <p:cNvSpPr>
            <a:spLocks noGrp="1"/>
          </p:cNvSpPr>
          <p:nvPr>
            <p:ph type="sldNum" sz="quarter" idx="10"/>
          </p:nvPr>
        </p:nvSpPr>
        <p:spPr/>
        <p:txBody>
          <a:bodyPr/>
          <a:lstStyle/>
          <a:p>
            <a:fld id="{2B301625-8FF0-4341-B5C8-E3DD85D50BA7}" type="slidenum">
              <a:rPr lang="en-US" smtClean="0"/>
              <a:t>9</a:t>
            </a:fld>
            <a:endParaRPr lang="en-US"/>
          </a:p>
        </p:txBody>
      </p:sp>
    </p:spTree>
    <p:extLst>
      <p:ext uri="{BB962C8B-B14F-4D97-AF65-F5344CB8AC3E}">
        <p14:creationId xmlns:p14="http://schemas.microsoft.com/office/powerpoint/2010/main" val="204672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01625-8FF0-4341-B5C8-E3DD85D50BA7}" type="slidenum">
              <a:rPr lang="en-US" smtClean="0"/>
              <a:t>10</a:t>
            </a:fld>
            <a:endParaRPr lang="en-US"/>
          </a:p>
        </p:txBody>
      </p:sp>
    </p:spTree>
    <p:extLst>
      <p:ext uri="{BB962C8B-B14F-4D97-AF65-F5344CB8AC3E}">
        <p14:creationId xmlns:p14="http://schemas.microsoft.com/office/powerpoint/2010/main" val="68453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Avoidance of conflict</a:t>
            </a:r>
            <a:r>
              <a:rPr lang="en-US" baseline="0" dirty="0" smtClean="0"/>
              <a:t> through expected compliance is a feature of academy organisation (Matthews 2018b, Wilkins 2016).</a:t>
            </a:r>
            <a:endParaRPr lang="en-US" dirty="0"/>
          </a:p>
        </p:txBody>
      </p:sp>
      <p:sp>
        <p:nvSpPr>
          <p:cNvPr id="4" name="Slide Number Placeholder 3"/>
          <p:cNvSpPr>
            <a:spLocks noGrp="1"/>
          </p:cNvSpPr>
          <p:nvPr>
            <p:ph type="sldNum" sz="quarter" idx="10"/>
          </p:nvPr>
        </p:nvSpPr>
        <p:spPr/>
        <p:txBody>
          <a:bodyPr/>
          <a:lstStyle/>
          <a:p>
            <a:fld id="{2B301625-8FF0-4341-B5C8-E3DD85D50BA7}" type="slidenum">
              <a:rPr lang="en-US" smtClean="0"/>
              <a:t>11</a:t>
            </a:fld>
            <a:endParaRPr lang="en-US"/>
          </a:p>
        </p:txBody>
      </p:sp>
    </p:spTree>
    <p:extLst>
      <p:ext uri="{BB962C8B-B14F-4D97-AF65-F5344CB8AC3E}">
        <p14:creationId xmlns:p14="http://schemas.microsoft.com/office/powerpoint/2010/main" val="199696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Can we defuse extrinsic criteria (Atkinson, 2018). such as the knowledge-based curriculum?</a:t>
            </a:r>
          </a:p>
          <a:p>
            <a:r>
              <a:rPr lang="en-US" sz="1200" dirty="0" smtClean="0"/>
              <a:t>Artists resonate with the need for practice to evolve without splitting its integrity through a knowledge-based analysis. </a:t>
            </a:r>
          </a:p>
          <a:p>
            <a:r>
              <a:rPr lang="en-US" sz="1200" dirty="0" err="1" smtClean="0"/>
              <a:t>Scottee</a:t>
            </a:r>
            <a:r>
              <a:rPr lang="en-US" sz="1200" dirty="0" smtClean="0"/>
              <a:t> seeks to make work which ‘says one thing, does another’ (</a:t>
            </a:r>
            <a:r>
              <a:rPr lang="en-US" sz="1200" dirty="0" err="1" smtClean="0"/>
              <a:t>Scottee</a:t>
            </a:r>
            <a:r>
              <a:rPr lang="en-US" sz="1200" dirty="0" smtClean="0"/>
              <a:t>, January, 2018). Doug Fishbone - defining artwork through a political association ‘flattens’ the subtleties of the work (Fishbone, May, 2018). </a:t>
            </a:r>
          </a:p>
          <a:p>
            <a:r>
              <a:rPr lang="en-US" sz="1200" dirty="0" smtClean="0"/>
              <a:t>Not new! See early subversions of patronage e.g. Mantegna and Bellini. </a:t>
            </a:r>
          </a:p>
          <a:p>
            <a:endParaRPr lang="en-US" dirty="0"/>
          </a:p>
        </p:txBody>
      </p:sp>
      <p:sp>
        <p:nvSpPr>
          <p:cNvPr id="4" name="Slide Number Placeholder 3"/>
          <p:cNvSpPr>
            <a:spLocks noGrp="1"/>
          </p:cNvSpPr>
          <p:nvPr>
            <p:ph type="sldNum" sz="quarter" idx="10"/>
          </p:nvPr>
        </p:nvSpPr>
        <p:spPr/>
        <p:txBody>
          <a:bodyPr/>
          <a:lstStyle/>
          <a:p>
            <a:fld id="{2B301625-8FF0-4341-B5C8-E3DD85D50BA7}" type="slidenum">
              <a:rPr lang="en-US" smtClean="0"/>
              <a:t>15</a:t>
            </a:fld>
            <a:endParaRPr lang="en-US"/>
          </a:p>
        </p:txBody>
      </p:sp>
    </p:spTree>
    <p:extLst>
      <p:ext uri="{BB962C8B-B14F-4D97-AF65-F5344CB8AC3E}">
        <p14:creationId xmlns:p14="http://schemas.microsoft.com/office/powerpoint/2010/main" val="30522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C31E397-3B23-6E49-AE00-88EAC3778A8A}" type="datetimeFigureOut">
              <a:rPr lang="en-US" smtClean="0"/>
              <a:t>20/02/19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225601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31E397-3B23-6E49-AE00-88EAC3778A8A}" type="datetimeFigureOut">
              <a:rPr lang="en-US" smtClean="0"/>
              <a:t>20/02/19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131268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31E397-3B23-6E49-AE00-88EAC3778A8A}" type="datetimeFigureOut">
              <a:rPr lang="en-US" smtClean="0"/>
              <a:t>20/02/19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32170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C31E397-3B23-6E49-AE00-88EAC3778A8A}" type="datetimeFigureOut">
              <a:rPr lang="en-US" smtClean="0"/>
              <a:t>20/02/19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360869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C31E397-3B23-6E49-AE00-88EAC3778A8A}" type="datetimeFigureOut">
              <a:rPr lang="en-US" smtClean="0"/>
              <a:t>20/02/19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209189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C31E397-3B23-6E49-AE00-88EAC3778A8A}" type="datetimeFigureOut">
              <a:rPr lang="en-US" smtClean="0"/>
              <a:t>20/02/19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109649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C31E397-3B23-6E49-AE00-88EAC3778A8A}" type="datetimeFigureOut">
              <a:rPr lang="en-US" smtClean="0"/>
              <a:t>20/02/19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282604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C31E397-3B23-6E49-AE00-88EAC3778A8A}" type="datetimeFigureOut">
              <a:rPr lang="en-US" smtClean="0"/>
              <a:t>20/02/19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102334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1E397-3B23-6E49-AE00-88EAC3778A8A}" type="datetimeFigureOut">
              <a:rPr lang="en-US" smtClean="0"/>
              <a:t>20/02/19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37378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C31E397-3B23-6E49-AE00-88EAC3778A8A}" type="datetimeFigureOut">
              <a:rPr lang="en-US" smtClean="0"/>
              <a:t>20/02/19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43007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C31E397-3B23-6E49-AE00-88EAC3778A8A}" type="datetimeFigureOut">
              <a:rPr lang="en-US" smtClean="0"/>
              <a:t>20/02/19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17713-47FA-C647-99EC-C0A42DB82518}" type="slidenum">
              <a:rPr lang="en-US" smtClean="0"/>
              <a:t>‹#›</a:t>
            </a:fld>
            <a:endParaRPr lang="en-US"/>
          </a:p>
        </p:txBody>
      </p:sp>
    </p:spTree>
    <p:extLst>
      <p:ext uri="{BB962C8B-B14F-4D97-AF65-F5344CB8AC3E}">
        <p14:creationId xmlns:p14="http://schemas.microsoft.com/office/powerpoint/2010/main" val="1976700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1E397-3B23-6E49-AE00-88EAC3778A8A}" type="datetimeFigureOut">
              <a:rPr lang="en-US" smtClean="0"/>
              <a:t>20/02/19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17713-47FA-C647-99EC-C0A42DB82518}" type="slidenum">
              <a:rPr lang="en-US" smtClean="0"/>
              <a:t>‹#›</a:t>
            </a:fld>
            <a:endParaRPr lang="en-US"/>
          </a:p>
        </p:txBody>
      </p:sp>
    </p:spTree>
    <p:extLst>
      <p:ext uri="{BB962C8B-B14F-4D97-AF65-F5344CB8AC3E}">
        <p14:creationId xmlns:p14="http://schemas.microsoft.com/office/powerpoint/2010/main" val="3612396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accforthefuture.com/news" TargetMode="External"/><Relationship Id="rId3" Type="http://schemas.openxmlformats.org/officeDocument/2006/relationships/hyperlink" Target="https://www.bera.ac.uk/wp-content/uploads/2018/06/BERA-Ethical-Guidelines-for-Educational-Research_4thEdn_2018.pdf?noredirect=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v.uk/government/speeches/nick-gibb-the-importance-of-knowledge-based-educ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643" y="1443981"/>
            <a:ext cx="7772400" cy="1470025"/>
          </a:xfrm>
        </p:spPr>
        <p:txBody>
          <a:bodyPr>
            <a:normAutofit fontScale="90000"/>
          </a:bodyPr>
          <a:lstStyle/>
          <a:p>
            <a:pPr algn="l"/>
            <a:r>
              <a:rPr lang="en-GB" dirty="0"/>
              <a:t>Ethos of Ambiguity: Artist Teachers and the Transparency-Exclusion Paradox</a:t>
            </a:r>
            <a:br>
              <a:rPr lang="en-GB" dirty="0"/>
            </a:br>
            <a:r>
              <a:rPr lang="en-GB" dirty="0"/>
              <a:t> </a:t>
            </a:r>
            <a:br>
              <a:rPr lang="en-GB" dirty="0"/>
            </a:br>
            <a:endParaRPr lang="en-US" dirty="0"/>
          </a:p>
        </p:txBody>
      </p:sp>
      <p:sp>
        <p:nvSpPr>
          <p:cNvPr id="3" name="Subtitle 2"/>
          <p:cNvSpPr>
            <a:spLocks noGrp="1"/>
          </p:cNvSpPr>
          <p:nvPr>
            <p:ph type="subTitle" idx="1"/>
          </p:nvPr>
        </p:nvSpPr>
        <p:spPr>
          <a:xfrm>
            <a:off x="1371600" y="2719246"/>
            <a:ext cx="6400800" cy="1752600"/>
          </a:xfrm>
        </p:spPr>
        <p:txBody>
          <a:bodyPr/>
          <a:lstStyle/>
          <a:p>
            <a:r>
              <a:rPr lang="en-US" dirty="0" smtClean="0"/>
              <a:t>Dr. Miranda Matthews</a:t>
            </a:r>
            <a:endParaRPr lang="en-US" dirty="0"/>
          </a:p>
        </p:txBody>
      </p:sp>
      <p:pic>
        <p:nvPicPr>
          <p:cNvPr id="5" name="Picture 4" descr="Goldsmith-University-of-Lond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344" y="2538760"/>
            <a:ext cx="1609104" cy="750491"/>
          </a:xfrm>
          <a:prstGeom prst="rect">
            <a:avLst/>
          </a:prstGeom>
        </p:spPr>
      </p:pic>
      <p:pic>
        <p:nvPicPr>
          <p:cNvPr id="4" name="Picture 3"/>
          <p:cNvPicPr>
            <a:picLocks noChangeAspect="1"/>
          </p:cNvPicPr>
          <p:nvPr/>
        </p:nvPicPr>
        <p:blipFill>
          <a:blip r:embed="rId3"/>
          <a:stretch>
            <a:fillRect/>
          </a:stretch>
        </p:blipFill>
        <p:spPr>
          <a:xfrm>
            <a:off x="0" y="4208938"/>
            <a:ext cx="9144000" cy="2494613"/>
          </a:xfrm>
          <a:prstGeom prst="rect">
            <a:avLst/>
          </a:prstGeom>
        </p:spPr>
      </p:pic>
    </p:spTree>
    <p:extLst>
      <p:ext uri="{BB962C8B-B14F-4D97-AF65-F5344CB8AC3E}">
        <p14:creationId xmlns:p14="http://schemas.microsoft.com/office/powerpoint/2010/main" val="365724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182"/>
            <a:ext cx="8229600" cy="1143000"/>
          </a:xfrm>
        </p:spPr>
        <p:txBody>
          <a:bodyPr>
            <a:normAutofit fontScale="90000"/>
          </a:bodyPr>
          <a:lstStyle/>
          <a:p>
            <a:r>
              <a:rPr lang="en-US" dirty="0" smtClean="0"/>
              <a:t>Fragmentation, </a:t>
            </a:r>
            <a:r>
              <a:rPr lang="en-US" dirty="0" smtClean="0"/>
              <a:t>Isolation, Stress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GB" sz="2800" dirty="0"/>
              <a:t>People take breaks a lot less. We used to sit down and have a real few more breaks, and be able to discuss things that were going on in the department which was time to discuss students or concerns. We barely have that time now</a:t>
            </a:r>
            <a:r>
              <a:rPr lang="en-GB" sz="2800" dirty="0" smtClean="0"/>
              <a:t>.</a:t>
            </a:r>
          </a:p>
          <a:p>
            <a:pPr marL="0" indent="0">
              <a:buNone/>
            </a:pPr>
            <a:endParaRPr lang="en-GB" sz="2800" dirty="0" smtClean="0"/>
          </a:p>
          <a:p>
            <a:pPr marL="0" indent="0">
              <a:buNone/>
            </a:pPr>
            <a:r>
              <a:rPr lang="en-GB" sz="2800" dirty="0" smtClean="0"/>
              <a:t>(Jane, 2018)</a:t>
            </a:r>
            <a:endParaRPr lang="en-GB" sz="2800" dirty="0"/>
          </a:p>
          <a:p>
            <a:endParaRPr lang="en-US" dirty="0"/>
          </a:p>
        </p:txBody>
      </p:sp>
    </p:spTree>
    <p:extLst>
      <p:ext uri="{BB962C8B-B14F-4D97-AF65-F5344CB8AC3E}">
        <p14:creationId xmlns:p14="http://schemas.microsoft.com/office/powerpoint/2010/main" val="375834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Depersonalised</a:t>
            </a:r>
            <a:r>
              <a:rPr lang="en-US" dirty="0" smtClean="0"/>
              <a:t> Regulation through  ‘facticity’: Avoidance of Dissent</a:t>
            </a:r>
            <a:endParaRPr lang="en-US" dirty="0"/>
          </a:p>
        </p:txBody>
      </p:sp>
      <p:sp>
        <p:nvSpPr>
          <p:cNvPr id="3" name="Content Placeholder 2"/>
          <p:cNvSpPr>
            <a:spLocks noGrp="1"/>
          </p:cNvSpPr>
          <p:nvPr>
            <p:ph idx="1"/>
          </p:nvPr>
        </p:nvSpPr>
        <p:spPr>
          <a:xfrm>
            <a:off x="457200" y="1823294"/>
            <a:ext cx="8229600" cy="4525963"/>
          </a:xfrm>
        </p:spPr>
        <p:txBody>
          <a:bodyPr>
            <a:normAutofit fontScale="92500" lnSpcReduction="10000"/>
          </a:bodyPr>
          <a:lstStyle/>
          <a:p>
            <a:pPr marL="0" indent="0">
              <a:buNone/>
            </a:pPr>
            <a:r>
              <a:rPr lang="en-GB" dirty="0"/>
              <a:t>There is a nasty corporate feel to teaching  we are data driven, dictated to by our faceless MAT masters, who send diktats via the head teacher through email. The head teacher’s response to anyone ‘complaining’ (not allowed – we are not to have problems only solutions) about the time scale paperwork has to be completed as ‘welcome to the real world</a:t>
            </a:r>
            <a:r>
              <a:rPr lang="en-GB" dirty="0" smtClean="0"/>
              <a:t>’.</a:t>
            </a:r>
          </a:p>
          <a:p>
            <a:pPr marL="0" indent="0">
              <a:buNone/>
            </a:pPr>
            <a:endParaRPr lang="en-GB" dirty="0" smtClean="0"/>
          </a:p>
          <a:p>
            <a:pPr marL="0" indent="0">
              <a:buNone/>
            </a:pPr>
            <a:r>
              <a:rPr lang="en-GB" dirty="0" smtClean="0"/>
              <a:t>(Pen, an Art Teacher)</a:t>
            </a:r>
            <a:endParaRPr lang="en-US" dirty="0"/>
          </a:p>
        </p:txBody>
      </p:sp>
    </p:spTree>
    <p:extLst>
      <p:ext uri="{BB962C8B-B14F-4D97-AF65-F5344CB8AC3E}">
        <p14:creationId xmlns:p14="http://schemas.microsoft.com/office/powerpoint/2010/main" val="109699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Adjustments in ethos for flexibility</a:t>
            </a:r>
            <a:endParaRPr lang="en-US" dirty="0"/>
          </a:p>
        </p:txBody>
      </p:sp>
      <p:sp>
        <p:nvSpPr>
          <p:cNvPr id="3" name="Content Placeholder 2"/>
          <p:cNvSpPr>
            <a:spLocks noGrp="1"/>
          </p:cNvSpPr>
          <p:nvPr>
            <p:ph idx="1"/>
          </p:nvPr>
        </p:nvSpPr>
        <p:spPr/>
        <p:txBody>
          <a:bodyPr>
            <a:normAutofit/>
          </a:bodyPr>
          <a:lstStyle/>
          <a:p>
            <a:r>
              <a:rPr lang="en-US" sz="2800" dirty="0" smtClean="0"/>
              <a:t>Professional judgment in provision for formative assessment and flexibility of teaching</a:t>
            </a:r>
            <a:r>
              <a:rPr lang="en-US" sz="2800" dirty="0" smtClean="0"/>
              <a:t>.</a:t>
            </a:r>
          </a:p>
          <a:p>
            <a:pPr marL="0" indent="0">
              <a:buNone/>
            </a:pPr>
            <a:endParaRPr lang="en-US" sz="2800" dirty="0" smtClean="0"/>
          </a:p>
          <a:p>
            <a:r>
              <a:rPr lang="en-US" sz="2800" dirty="0"/>
              <a:t>A</a:t>
            </a:r>
            <a:r>
              <a:rPr lang="en-US" sz="2800" dirty="0" smtClean="0"/>
              <a:t>greement in paperwork but alteration in practice</a:t>
            </a:r>
            <a:r>
              <a:rPr lang="en-US" sz="2800" dirty="0" smtClean="0"/>
              <a:t>.</a:t>
            </a:r>
          </a:p>
          <a:p>
            <a:pPr marL="0" indent="0">
              <a:buNone/>
            </a:pPr>
            <a:endParaRPr lang="en-US" sz="2800" dirty="0" smtClean="0"/>
          </a:p>
          <a:p>
            <a:r>
              <a:rPr lang="en-US" sz="2800" dirty="0" smtClean="0"/>
              <a:t>Multiplicity and refusal to ‘flatten out’ the significance of art practice, relates to artists</a:t>
            </a:r>
            <a:r>
              <a:rPr lang="en-US" sz="2800" dirty="0" smtClean="0"/>
              <a:t>.</a:t>
            </a:r>
          </a:p>
          <a:p>
            <a:pPr marL="0" indent="0">
              <a:buNone/>
            </a:pPr>
            <a:endParaRPr lang="en-US" sz="2800" dirty="0" smtClean="0"/>
          </a:p>
          <a:p>
            <a:r>
              <a:rPr lang="en-US" sz="2800" dirty="0" smtClean="0"/>
              <a:t>Return to own art practice and part-time teaching.</a:t>
            </a:r>
          </a:p>
          <a:p>
            <a:endParaRPr lang="en-US" dirty="0" smtClean="0"/>
          </a:p>
          <a:p>
            <a:endParaRPr lang="en-US" dirty="0"/>
          </a:p>
        </p:txBody>
      </p:sp>
    </p:spTree>
    <p:extLst>
      <p:ext uri="{BB962C8B-B14F-4D97-AF65-F5344CB8AC3E}">
        <p14:creationId xmlns:p14="http://schemas.microsoft.com/office/powerpoint/2010/main" val="285475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Ethos of Ambiguity: Professional Judgment in Assessment for Flexibility</a:t>
            </a:r>
            <a:endParaRPr lang="en-US" dirty="0"/>
          </a:p>
        </p:txBody>
      </p:sp>
      <p:sp>
        <p:nvSpPr>
          <p:cNvPr id="3" name="Content Placeholder 2"/>
          <p:cNvSpPr>
            <a:spLocks noGrp="1"/>
          </p:cNvSpPr>
          <p:nvPr>
            <p:ph idx="1"/>
          </p:nvPr>
        </p:nvSpPr>
        <p:spPr>
          <a:xfrm>
            <a:off x="457200" y="1840455"/>
            <a:ext cx="8229600" cy="4525963"/>
          </a:xfrm>
        </p:spPr>
        <p:txBody>
          <a:bodyPr>
            <a:normAutofit lnSpcReduction="10000"/>
          </a:bodyPr>
          <a:lstStyle/>
          <a:p>
            <a:pPr marL="0" indent="0">
              <a:buNone/>
            </a:pPr>
            <a:r>
              <a:rPr lang="en-GB" sz="2800" dirty="0"/>
              <a:t>So everyone else will sit an exam paper, and they will get a percentage out of the history or geography paper. We haven’t set, this year I marked the exam paper and we haven’t set, we haven’t finished it. We’ve got to do a mock exam so I just make it up. Well I don’t make it up, but I use my professional judgement to give them a level because I haven’t actually marked a paper because they haven’t done a paper</a:t>
            </a:r>
            <a:r>
              <a:rPr lang="en-GB" sz="2800" dirty="0" smtClean="0"/>
              <a:t>.</a:t>
            </a:r>
          </a:p>
          <a:p>
            <a:pPr marL="0" indent="0">
              <a:buNone/>
            </a:pPr>
            <a:endParaRPr lang="en-GB" sz="2800" dirty="0"/>
          </a:p>
          <a:p>
            <a:pPr marL="0" indent="0">
              <a:buNone/>
            </a:pPr>
            <a:r>
              <a:rPr lang="en-GB" sz="2800" dirty="0" smtClean="0"/>
              <a:t>(Tia, 2018)</a:t>
            </a:r>
            <a:endParaRPr lang="en-GB" sz="2800" dirty="0"/>
          </a:p>
          <a:p>
            <a:endParaRPr lang="en-US" dirty="0"/>
          </a:p>
        </p:txBody>
      </p:sp>
    </p:spTree>
    <p:extLst>
      <p:ext uri="{BB962C8B-B14F-4D97-AF65-F5344CB8AC3E}">
        <p14:creationId xmlns:p14="http://schemas.microsoft.com/office/powerpoint/2010/main" val="103950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Ethos of Ambiguity: For Instruction and Observation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I</a:t>
            </a:r>
            <a:r>
              <a:rPr lang="en-GB" dirty="0" smtClean="0"/>
              <a:t>f </a:t>
            </a:r>
            <a:r>
              <a:rPr lang="en-GB" dirty="0"/>
              <a:t>I am being observed I will produce a lesson with all the structures in it, but actually in terms of Year 11 and Year </a:t>
            </a:r>
            <a:r>
              <a:rPr lang="en-GB" dirty="0" smtClean="0"/>
              <a:t>13, </a:t>
            </a:r>
            <a:r>
              <a:rPr lang="en-GB" dirty="0"/>
              <a:t>I teach very unstructured lessons because they’re all working on a project themselves, you know because at the moment we are having to do these ‘do now’ tasks at the beginning of the lesson, for a couple of minutes. </a:t>
            </a:r>
            <a:endParaRPr lang="en-GB" dirty="0" smtClean="0"/>
          </a:p>
          <a:p>
            <a:pPr marL="0" indent="0">
              <a:buNone/>
            </a:pPr>
            <a:endParaRPr lang="en-GB" dirty="0"/>
          </a:p>
          <a:p>
            <a:pPr marL="0" indent="0">
              <a:buNone/>
            </a:pPr>
            <a:r>
              <a:rPr lang="en-GB" dirty="0" smtClean="0"/>
              <a:t>But </a:t>
            </a:r>
            <a:r>
              <a:rPr lang="en-GB" dirty="0"/>
              <a:t>if you are doing a practical lesson that ‘Do now’ task is 15 minutes out of your practical lesson. You put it up, but actually I am not going to do it with Year 11s. </a:t>
            </a:r>
            <a:endParaRPr lang="en-GB" dirty="0" smtClean="0"/>
          </a:p>
          <a:p>
            <a:pPr marL="0" indent="0">
              <a:buNone/>
            </a:pPr>
            <a:endParaRPr lang="en-GB" dirty="0" smtClean="0"/>
          </a:p>
          <a:p>
            <a:pPr marL="0" indent="0">
              <a:buNone/>
            </a:pPr>
            <a:r>
              <a:rPr lang="en-GB" dirty="0" smtClean="0"/>
              <a:t>(Tia, 2018)</a:t>
            </a:r>
            <a:endParaRPr lang="en-GB" dirty="0"/>
          </a:p>
          <a:p>
            <a:endParaRPr lang="en-US" dirty="0"/>
          </a:p>
        </p:txBody>
      </p:sp>
    </p:spTree>
    <p:extLst>
      <p:ext uri="{BB962C8B-B14F-4D97-AF65-F5344CB8AC3E}">
        <p14:creationId xmlns:p14="http://schemas.microsoft.com/office/powerpoint/2010/main" val="203736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22"/>
            <a:ext cx="8229600" cy="1143000"/>
          </a:xfrm>
        </p:spPr>
        <p:txBody>
          <a:bodyPr/>
          <a:lstStyle/>
          <a:p>
            <a:r>
              <a:rPr lang="en-US" dirty="0" smtClean="0"/>
              <a:t>Ethos of Ambiguity – Among Artists</a:t>
            </a:r>
            <a:endParaRPr lang="en-US" dirty="0"/>
          </a:p>
        </p:txBody>
      </p:sp>
      <p:pic>
        <p:nvPicPr>
          <p:cNvPr id="4" name="Content Placeholder 3"/>
          <p:cNvPicPr>
            <a:picLocks noGrp="1" noChangeAspect="1"/>
          </p:cNvPicPr>
          <p:nvPr>
            <p:ph idx="1"/>
          </p:nvPr>
        </p:nvPicPr>
        <p:blipFill>
          <a:blip r:embed="rId3"/>
          <a:srcRect t="6538" b="6538"/>
          <a:stretch>
            <a:fillRect/>
          </a:stretch>
        </p:blipFill>
        <p:spPr>
          <a:xfrm>
            <a:off x="457200" y="929850"/>
            <a:ext cx="4042978" cy="2223482"/>
          </a:xfrm>
        </p:spPr>
      </p:pic>
      <p:pic>
        <p:nvPicPr>
          <p:cNvPr id="7" name="Picture 6"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414" y="929850"/>
            <a:ext cx="2809143" cy="2379329"/>
          </a:xfrm>
          <a:prstGeom prst="rect">
            <a:avLst/>
          </a:prstGeom>
        </p:spPr>
      </p:pic>
      <p:pic>
        <p:nvPicPr>
          <p:cNvPr id="3" name="Picture 2"/>
          <p:cNvPicPr>
            <a:picLocks noChangeAspect="1"/>
          </p:cNvPicPr>
          <p:nvPr/>
        </p:nvPicPr>
        <p:blipFill>
          <a:blip r:embed="rId5"/>
          <a:stretch>
            <a:fillRect/>
          </a:stretch>
        </p:blipFill>
        <p:spPr>
          <a:xfrm>
            <a:off x="689712" y="3700121"/>
            <a:ext cx="3581400" cy="2260600"/>
          </a:xfrm>
          <a:prstGeom prst="rect">
            <a:avLst/>
          </a:prstGeom>
        </p:spPr>
      </p:pic>
      <p:pic>
        <p:nvPicPr>
          <p:cNvPr id="5" name="Picture 4"/>
          <p:cNvPicPr>
            <a:picLocks noChangeAspect="1"/>
          </p:cNvPicPr>
          <p:nvPr/>
        </p:nvPicPr>
        <p:blipFill>
          <a:blip r:embed="rId6"/>
          <a:stretch>
            <a:fillRect/>
          </a:stretch>
        </p:blipFill>
        <p:spPr>
          <a:xfrm>
            <a:off x="5389903" y="3700121"/>
            <a:ext cx="3296897" cy="2599741"/>
          </a:xfrm>
          <a:prstGeom prst="rect">
            <a:avLst/>
          </a:prstGeom>
        </p:spPr>
      </p:pic>
      <p:sp>
        <p:nvSpPr>
          <p:cNvPr id="8" name="TextBox 7"/>
          <p:cNvSpPr txBox="1"/>
          <p:nvPr/>
        </p:nvSpPr>
        <p:spPr>
          <a:xfrm>
            <a:off x="3919493" y="6405736"/>
            <a:ext cx="5224507" cy="369332"/>
          </a:xfrm>
          <a:prstGeom prst="rect">
            <a:avLst/>
          </a:prstGeom>
          <a:noFill/>
        </p:spPr>
        <p:txBody>
          <a:bodyPr wrap="none" rtlCol="0">
            <a:spAutoFit/>
          </a:bodyPr>
          <a:lstStyle/>
          <a:p>
            <a:r>
              <a:rPr lang="en-US" dirty="0" smtClean="0"/>
              <a:t>Mantegna, Presentation of Christ in the Temple, 1454</a:t>
            </a:r>
            <a:endParaRPr lang="en-US" dirty="0"/>
          </a:p>
        </p:txBody>
      </p:sp>
      <p:sp>
        <p:nvSpPr>
          <p:cNvPr id="9" name="TextBox 8"/>
          <p:cNvSpPr txBox="1"/>
          <p:nvPr/>
        </p:nvSpPr>
        <p:spPr>
          <a:xfrm>
            <a:off x="214627" y="6107735"/>
            <a:ext cx="4056485" cy="646331"/>
          </a:xfrm>
          <a:prstGeom prst="rect">
            <a:avLst/>
          </a:prstGeom>
          <a:noFill/>
        </p:spPr>
        <p:txBody>
          <a:bodyPr wrap="square" rtlCol="0">
            <a:spAutoFit/>
          </a:bodyPr>
          <a:lstStyle/>
          <a:p>
            <a:r>
              <a:rPr lang="en-US" dirty="0" smtClean="0"/>
              <a:t>Turner, Waves Breaking Against the Wind, 1840</a:t>
            </a:r>
            <a:endParaRPr lang="en-US" dirty="0"/>
          </a:p>
        </p:txBody>
      </p:sp>
      <p:sp>
        <p:nvSpPr>
          <p:cNvPr id="10" name="TextBox 9"/>
          <p:cNvSpPr txBox="1"/>
          <p:nvPr/>
        </p:nvSpPr>
        <p:spPr>
          <a:xfrm>
            <a:off x="5054920" y="3335747"/>
            <a:ext cx="3631880" cy="369332"/>
          </a:xfrm>
          <a:prstGeom prst="rect">
            <a:avLst/>
          </a:prstGeom>
          <a:noFill/>
        </p:spPr>
        <p:txBody>
          <a:bodyPr wrap="square" rtlCol="0">
            <a:spAutoFit/>
          </a:bodyPr>
          <a:lstStyle/>
          <a:p>
            <a:r>
              <a:rPr lang="en-US" dirty="0" smtClean="0"/>
              <a:t>Doug Fishbone, Made in China, 2015</a:t>
            </a:r>
            <a:endParaRPr lang="en-US" dirty="0"/>
          </a:p>
        </p:txBody>
      </p:sp>
      <p:sp>
        <p:nvSpPr>
          <p:cNvPr id="11" name="TextBox 10"/>
          <p:cNvSpPr txBox="1"/>
          <p:nvPr/>
        </p:nvSpPr>
        <p:spPr>
          <a:xfrm>
            <a:off x="457200" y="3309179"/>
            <a:ext cx="3012602" cy="369332"/>
          </a:xfrm>
          <a:prstGeom prst="rect">
            <a:avLst/>
          </a:prstGeom>
          <a:noFill/>
        </p:spPr>
        <p:txBody>
          <a:bodyPr wrap="square" rtlCol="0">
            <a:spAutoFit/>
          </a:bodyPr>
          <a:lstStyle/>
          <a:p>
            <a:r>
              <a:rPr lang="en-US" dirty="0" err="1" smtClean="0"/>
              <a:t>Scottee</a:t>
            </a:r>
            <a:r>
              <a:rPr lang="en-US" dirty="0" smtClean="0"/>
              <a:t> 10 ‘I Made It’</a:t>
            </a:r>
            <a:endParaRPr lang="en-US" dirty="0"/>
          </a:p>
        </p:txBody>
      </p:sp>
    </p:spTree>
    <p:extLst>
      <p:ext uri="{BB962C8B-B14F-4D97-AF65-F5344CB8AC3E}">
        <p14:creationId xmlns:p14="http://schemas.microsoft.com/office/powerpoint/2010/main" val="297558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 to Practice – Working part-time &amp; With others in the ‘Gaps’</a:t>
            </a:r>
            <a:endParaRPr lang="en-US" dirty="0"/>
          </a:p>
        </p:txBody>
      </p:sp>
      <p:sp>
        <p:nvSpPr>
          <p:cNvPr id="3" name="Content Placeholder 2"/>
          <p:cNvSpPr>
            <a:spLocks noGrp="1"/>
          </p:cNvSpPr>
          <p:nvPr>
            <p:ph idx="1"/>
          </p:nvPr>
        </p:nvSpPr>
        <p:spPr>
          <a:xfrm>
            <a:off x="457200" y="1709674"/>
            <a:ext cx="8229600" cy="5148326"/>
          </a:xfrm>
        </p:spPr>
        <p:txBody>
          <a:bodyPr>
            <a:normAutofit/>
          </a:bodyPr>
          <a:lstStyle/>
          <a:p>
            <a:pPr marL="0" indent="0">
              <a:buNone/>
            </a:pPr>
            <a:r>
              <a:rPr lang="en-GB" sz="2800" dirty="0" smtClean="0"/>
              <a:t>I’ve started to branch out a little bit, to sow some seeds in other places. </a:t>
            </a:r>
          </a:p>
          <a:p>
            <a:pPr marL="0" indent="0">
              <a:buNone/>
            </a:pPr>
            <a:endParaRPr lang="en-GB" sz="2800" dirty="0" smtClean="0"/>
          </a:p>
          <a:p>
            <a:pPr marL="0" indent="0">
              <a:buNone/>
            </a:pPr>
            <a:r>
              <a:rPr lang="en-GB" sz="2800" dirty="0" smtClean="0"/>
              <a:t>There’s </a:t>
            </a:r>
            <a:r>
              <a:rPr lang="en-GB" sz="2800" dirty="0"/>
              <a:t>a real gap of that creativity of art scene and that vibrancy like there is in </a:t>
            </a:r>
            <a:r>
              <a:rPr lang="en-GB" sz="2800" dirty="0" err="1"/>
              <a:t>Maintown</a:t>
            </a:r>
            <a:r>
              <a:rPr lang="en-GB" sz="2800" dirty="0"/>
              <a:t>. So it’s kind of wanting to create a bit of that, and also it’s with another teacher I work with and it was for us to be able to go to each other’s workshops and so </a:t>
            </a:r>
            <a:r>
              <a:rPr lang="en-GB" sz="2800" dirty="0" smtClean="0"/>
              <a:t>on.</a:t>
            </a:r>
          </a:p>
          <a:p>
            <a:pPr marL="0" indent="0">
              <a:buNone/>
            </a:pPr>
            <a:endParaRPr lang="en-GB" sz="2800" dirty="0" smtClean="0"/>
          </a:p>
          <a:p>
            <a:pPr marL="0" indent="0">
              <a:buNone/>
            </a:pPr>
            <a:r>
              <a:rPr lang="en-GB" sz="2800" dirty="0" smtClean="0"/>
              <a:t>(Jane, 2018)</a:t>
            </a:r>
            <a:endParaRPr lang="en-GB" sz="2800" dirty="0"/>
          </a:p>
          <a:p>
            <a:endParaRPr lang="en-US" sz="3000" dirty="0"/>
          </a:p>
        </p:txBody>
      </p:sp>
    </p:spTree>
    <p:extLst>
      <p:ext uri="{BB962C8B-B14F-4D97-AF65-F5344CB8AC3E}">
        <p14:creationId xmlns:p14="http://schemas.microsoft.com/office/powerpoint/2010/main" val="3209159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35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335530"/>
            <a:ext cx="8433634" cy="5240864"/>
          </a:xfrm>
        </p:spPr>
        <p:txBody>
          <a:bodyPr>
            <a:noAutofit/>
          </a:bodyPr>
          <a:lstStyle/>
          <a:p>
            <a:r>
              <a:rPr lang="en-GB" sz="2800" dirty="0"/>
              <a:t>Considering the subtle concepts of artists, who make work with multiple layered reference points, we could perhaps identify an ethos emerging for contemporary art teachers and artists (</a:t>
            </a:r>
            <a:r>
              <a:rPr lang="en-GB" sz="2800" dirty="0" err="1"/>
              <a:t>Rabkin</a:t>
            </a:r>
            <a:r>
              <a:rPr lang="en-GB" sz="2800" dirty="0"/>
              <a:t>, 2010; Sweeney, 2013). </a:t>
            </a:r>
            <a:endParaRPr lang="en-GB" sz="2800" dirty="0" smtClean="0"/>
          </a:p>
          <a:p>
            <a:pPr marL="0" indent="0">
              <a:buNone/>
            </a:pPr>
            <a:endParaRPr lang="en-GB" sz="2800" dirty="0"/>
          </a:p>
          <a:p>
            <a:r>
              <a:rPr lang="en-GB" sz="2800" dirty="0" smtClean="0"/>
              <a:t>Artist-teachers and artists present responses </a:t>
            </a:r>
            <a:r>
              <a:rPr lang="en-GB" sz="2800" dirty="0"/>
              <a:t>that </a:t>
            </a:r>
            <a:r>
              <a:rPr lang="en-GB" sz="2800" dirty="0" smtClean="0"/>
              <a:t>reflect </a:t>
            </a:r>
            <a:r>
              <a:rPr lang="en-GB" sz="2800" dirty="0"/>
              <a:t>a depth of consideration, and a repositioning towards the world </a:t>
            </a:r>
            <a:r>
              <a:rPr lang="en-GB" sz="2800" dirty="0" smtClean="0"/>
              <a:t>through </a:t>
            </a:r>
            <a:r>
              <a:rPr lang="en-GB" sz="2800" dirty="0"/>
              <a:t>playful (Graham &amp; Rees, 2014), risk-taking (Allison, 2013) or </a:t>
            </a:r>
            <a:r>
              <a:rPr lang="en-GB" sz="2800" dirty="0" smtClean="0"/>
              <a:t>pragmatic ambiguity – demonstrating professional judgement. </a:t>
            </a:r>
          </a:p>
          <a:p>
            <a:pPr marL="0" indent="0">
              <a:buNone/>
            </a:pPr>
            <a:endParaRPr lang="en-GB" sz="2000" dirty="0" smtClean="0"/>
          </a:p>
        </p:txBody>
      </p:sp>
    </p:spTree>
    <p:extLst>
      <p:ext uri="{BB962C8B-B14F-4D97-AF65-F5344CB8AC3E}">
        <p14:creationId xmlns:p14="http://schemas.microsoft.com/office/powerpoint/2010/main" val="3609719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GB" dirty="0"/>
              <a:t>Connections with other artist teachers and return to practice identify a </a:t>
            </a:r>
            <a:r>
              <a:rPr lang="en-GB" dirty="0" err="1"/>
              <a:t>rehumanising</a:t>
            </a:r>
            <a:r>
              <a:rPr lang="en-GB" dirty="0"/>
              <a:t> response to depersonalised institutional structures.</a:t>
            </a:r>
          </a:p>
          <a:p>
            <a:pPr marL="0" indent="0">
              <a:buNone/>
            </a:pPr>
            <a:endParaRPr lang="en-GB" dirty="0"/>
          </a:p>
          <a:p>
            <a:r>
              <a:rPr lang="en-US" dirty="0"/>
              <a:t>Entrepreneurial practice (Allison 2013; Winner, Goldstein and Vincent-</a:t>
            </a:r>
            <a:r>
              <a:rPr lang="en-US" dirty="0" err="1"/>
              <a:t>Lacrin</a:t>
            </a:r>
            <a:r>
              <a:rPr lang="en-US" dirty="0"/>
              <a:t> 2013) also provides multiplicity and affirmation.</a:t>
            </a:r>
          </a:p>
          <a:p>
            <a:endParaRPr lang="en-US" sz="3600" dirty="0"/>
          </a:p>
          <a:p>
            <a:endParaRPr lang="en-US" dirty="0"/>
          </a:p>
        </p:txBody>
      </p:sp>
    </p:spTree>
    <p:extLst>
      <p:ext uri="{BB962C8B-B14F-4D97-AF65-F5344CB8AC3E}">
        <p14:creationId xmlns:p14="http://schemas.microsoft.com/office/powerpoint/2010/main" val="1489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158875"/>
            <a:ext cx="8401050" cy="5318125"/>
          </a:xfrm>
        </p:spPr>
        <p:txBody>
          <a:bodyPr>
            <a:normAutofit fontScale="92500" lnSpcReduction="10000"/>
          </a:bodyPr>
          <a:lstStyle/>
          <a:p>
            <a:pPr marL="0" indent="0">
              <a:buNone/>
            </a:pPr>
            <a:r>
              <a:rPr lang="en-GB" sz="1800" dirty="0"/>
              <a:t>Adams, J. 2013. “The English Baccalaureate: A New Philistinism?”, </a:t>
            </a:r>
            <a:r>
              <a:rPr lang="en-GB" sz="1800" i="1" dirty="0"/>
              <a:t>International Journal of Art and Design Education </a:t>
            </a:r>
            <a:r>
              <a:rPr lang="en-GB" sz="1800" dirty="0"/>
              <a:t>32 (1) 1-5</a:t>
            </a:r>
            <a:r>
              <a:rPr lang="en-GB" sz="1800" dirty="0" smtClean="0"/>
              <a:t>.</a:t>
            </a:r>
          </a:p>
          <a:p>
            <a:pPr marL="0" indent="0">
              <a:buNone/>
            </a:pPr>
            <a:r>
              <a:rPr lang="en-GB" sz="1800" dirty="0" smtClean="0"/>
              <a:t>Atkinson, </a:t>
            </a:r>
            <a:r>
              <a:rPr lang="en-GB" sz="1800" dirty="0"/>
              <a:t>D. 2011. </a:t>
            </a:r>
            <a:r>
              <a:rPr lang="en-GB" sz="1800" i="1" dirty="0"/>
              <a:t>Art, Equality and Learning: Pedagogies Against the State</a:t>
            </a:r>
            <a:r>
              <a:rPr lang="en-GB" sz="1800" dirty="0"/>
              <a:t>. Rotterdam: Sense Publishers.</a:t>
            </a:r>
          </a:p>
          <a:p>
            <a:pPr marL="0" indent="0">
              <a:buNone/>
            </a:pPr>
            <a:r>
              <a:rPr lang="en-GB" sz="1800" dirty="0"/>
              <a:t>Atkinson, D. (2017). Without Criteria: Art and Learning and the Adventure of Pedagogy. </a:t>
            </a:r>
            <a:r>
              <a:rPr lang="en-GB" sz="1800" i="1" dirty="0"/>
              <a:t>International Journal of Art &amp; Design Education,</a:t>
            </a:r>
            <a:r>
              <a:rPr lang="en-GB" sz="1800" dirty="0"/>
              <a:t> </a:t>
            </a:r>
            <a:r>
              <a:rPr lang="en-GB" sz="1800" i="1" dirty="0"/>
              <a:t>36</a:t>
            </a:r>
            <a:r>
              <a:rPr lang="en-GB" sz="1800" dirty="0"/>
              <a:t>(2), 141-152</a:t>
            </a:r>
            <a:r>
              <a:rPr lang="en-GB" sz="1800" dirty="0" smtClean="0"/>
              <a:t>.</a:t>
            </a:r>
          </a:p>
          <a:p>
            <a:pPr marL="0" indent="0">
              <a:buNone/>
            </a:pPr>
            <a:r>
              <a:rPr lang="en-GB" sz="1800" dirty="0" smtClean="0"/>
              <a:t>Atkinson</a:t>
            </a:r>
            <a:r>
              <a:rPr lang="en-GB" sz="1800" dirty="0"/>
              <a:t>, D. (2018). </a:t>
            </a:r>
            <a:r>
              <a:rPr lang="en-GB" sz="1800" i="1" dirty="0"/>
              <a:t>Art, Disobedience, and Ethics: The Adventure of Pedagogy. </a:t>
            </a:r>
            <a:r>
              <a:rPr lang="en-GB" sz="1800" dirty="0"/>
              <a:t>Cham, Switzerland: Palgrave MacMillan.</a:t>
            </a:r>
          </a:p>
          <a:p>
            <a:pPr marL="0" indent="0">
              <a:buNone/>
            </a:pPr>
            <a:r>
              <a:rPr lang="en-GB" sz="1800" dirty="0" smtClean="0"/>
              <a:t>Allison</a:t>
            </a:r>
            <a:r>
              <a:rPr lang="en-GB" sz="1800" dirty="0"/>
              <a:t>, A. (2013). No art teacher left behind: Professional development that really matters in an age of accountability. </a:t>
            </a:r>
            <a:r>
              <a:rPr lang="en-GB" sz="1800" i="1" dirty="0"/>
              <a:t>Arts Education Policy Review. 114</a:t>
            </a:r>
            <a:r>
              <a:rPr lang="en-GB" sz="1800" dirty="0"/>
              <a:t>(4), 178</a:t>
            </a:r>
            <a:r>
              <a:rPr lang="en-GB" sz="1800" dirty="0" smtClean="0"/>
              <a:t>-</a:t>
            </a:r>
          </a:p>
          <a:p>
            <a:pPr marL="0" indent="0">
              <a:buNone/>
            </a:pPr>
            <a:r>
              <a:rPr lang="en-GB" sz="1800" dirty="0" err="1"/>
              <a:t>Bacc</a:t>
            </a:r>
            <a:r>
              <a:rPr lang="en-GB" sz="1800" dirty="0"/>
              <a:t> for the Future (31/1/18) ‘New GCSE Figures confirm a further drop in creative subjects’. Accessed 19/06/18: </a:t>
            </a:r>
            <a:r>
              <a:rPr lang="en-GB" sz="1800" u="sng" dirty="0">
                <a:hlinkClick r:id="rId2"/>
              </a:rPr>
              <a:t>https://www.baccforthefuture.com/news</a:t>
            </a:r>
            <a:r>
              <a:rPr lang="en-GB" sz="1800" dirty="0"/>
              <a:t>.</a:t>
            </a:r>
          </a:p>
          <a:p>
            <a:pPr marL="0" indent="0">
              <a:buNone/>
            </a:pPr>
            <a:r>
              <a:rPr lang="en-US" sz="1800" dirty="0" smtClean="0"/>
              <a:t>Ball</a:t>
            </a:r>
            <a:r>
              <a:rPr lang="en-US" sz="1800" dirty="0"/>
              <a:t>, S.J and A. </a:t>
            </a:r>
            <a:r>
              <a:rPr lang="en-US" sz="1800" dirty="0" err="1"/>
              <a:t>Olmedo</a:t>
            </a:r>
            <a:r>
              <a:rPr lang="en-US" sz="1800" dirty="0"/>
              <a:t>. 2012. “Care of the Self, Resistance, and Subjectivity under Neoliberal </a:t>
            </a:r>
            <a:r>
              <a:rPr lang="en-US" sz="1800" dirty="0" err="1"/>
              <a:t>Governmentalities</a:t>
            </a:r>
            <a:r>
              <a:rPr lang="en-US" sz="1800" dirty="0"/>
              <a:t>.” </a:t>
            </a:r>
            <a:r>
              <a:rPr lang="en-US" sz="1800" i="1" dirty="0"/>
              <a:t>Critical Studies in Education </a:t>
            </a:r>
            <a:r>
              <a:rPr lang="en-US" sz="1800" dirty="0"/>
              <a:t>54 (1): 85-96.</a:t>
            </a:r>
            <a:endParaRPr lang="en-GB" sz="1800" dirty="0"/>
          </a:p>
          <a:p>
            <a:pPr marL="0" indent="0">
              <a:buNone/>
            </a:pPr>
            <a:r>
              <a:rPr lang="en-US" sz="1800" dirty="0"/>
              <a:t>Beauvoir, S. de. 2015. </a:t>
            </a:r>
            <a:r>
              <a:rPr lang="en-US" sz="1800" i="1" dirty="0"/>
              <a:t>The Ethics of Ambiguity, </a:t>
            </a:r>
            <a:r>
              <a:rPr lang="en-US" sz="1800" dirty="0"/>
              <a:t>New York: Open Road Integrated Media.</a:t>
            </a:r>
            <a:endParaRPr lang="en-GB" sz="1800" dirty="0"/>
          </a:p>
          <a:p>
            <a:pPr marL="0" indent="0">
              <a:buNone/>
            </a:pPr>
            <a:r>
              <a:rPr lang="en-US" sz="1800" dirty="0"/>
              <a:t>BERA. 2018. </a:t>
            </a:r>
            <a:r>
              <a:rPr lang="en-US" sz="1800" i="1" dirty="0"/>
              <a:t>Ethical Guidelines for Educational Research. </a:t>
            </a:r>
            <a:r>
              <a:rPr lang="en-US" sz="1800" dirty="0"/>
              <a:t>British Educational Research Association. Accessed 25.06.18. </a:t>
            </a:r>
            <a:r>
              <a:rPr lang="en-US" sz="1800" dirty="0">
                <a:hlinkClick r:id="rId3"/>
              </a:rPr>
              <a:t>https://</a:t>
            </a:r>
            <a:r>
              <a:rPr lang="en-US" sz="1800" dirty="0" err="1">
                <a:hlinkClick r:id="rId3"/>
              </a:rPr>
              <a:t>www.bera.ac.uk</a:t>
            </a:r>
            <a:r>
              <a:rPr lang="en-US" sz="1800" dirty="0">
                <a:hlinkClick r:id="rId3"/>
              </a:rPr>
              <a:t>/</a:t>
            </a:r>
            <a:r>
              <a:rPr lang="en-US" sz="1800" dirty="0" err="1">
                <a:hlinkClick r:id="rId3"/>
              </a:rPr>
              <a:t>wp</a:t>
            </a:r>
            <a:r>
              <a:rPr lang="en-US" sz="1800" dirty="0">
                <a:hlinkClick r:id="rId3"/>
              </a:rPr>
              <a:t>-content/uploads/2018/06/BERA-Ethical-Guidelines-for-Educational-Research_4thEdn_2018.pdf?noredirect=1</a:t>
            </a:r>
            <a:r>
              <a:rPr lang="en-US" sz="1800" dirty="0"/>
              <a:t>.</a:t>
            </a:r>
            <a:endParaRPr lang="en-GB" sz="1800" dirty="0"/>
          </a:p>
          <a:p>
            <a:pPr marL="0" indent="0">
              <a:buNone/>
            </a:pPr>
            <a:endParaRPr lang="en-GB" sz="1800" dirty="0"/>
          </a:p>
          <a:p>
            <a:endParaRPr lang="en-GB" sz="5500" dirty="0"/>
          </a:p>
          <a:p>
            <a:endParaRPr lang="en-US" sz="5500" dirty="0"/>
          </a:p>
        </p:txBody>
      </p:sp>
    </p:spTree>
    <p:extLst>
      <p:ext uri="{BB962C8B-B14F-4D97-AF65-F5344CB8AC3E}">
        <p14:creationId xmlns:p14="http://schemas.microsoft.com/office/powerpoint/2010/main" val="4230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Intentions</a:t>
            </a:r>
            <a:endParaRPr lang="en-US" dirty="0"/>
          </a:p>
        </p:txBody>
      </p:sp>
      <p:sp>
        <p:nvSpPr>
          <p:cNvPr id="3" name="Content Placeholder 2"/>
          <p:cNvSpPr>
            <a:spLocks noGrp="1"/>
          </p:cNvSpPr>
          <p:nvPr>
            <p:ph idx="1"/>
          </p:nvPr>
        </p:nvSpPr>
        <p:spPr>
          <a:xfrm>
            <a:off x="457200" y="1583039"/>
            <a:ext cx="8229600" cy="4525963"/>
          </a:xfrm>
        </p:spPr>
        <p:txBody>
          <a:bodyPr>
            <a:normAutofit fontScale="85000" lnSpcReduction="10000"/>
          </a:bodyPr>
          <a:lstStyle/>
          <a:p>
            <a:r>
              <a:rPr lang="en-US" dirty="0" smtClean="0"/>
              <a:t>Introduction to the research project ‘Responses to Policy in Practice’</a:t>
            </a:r>
          </a:p>
          <a:p>
            <a:r>
              <a:rPr lang="en-US" dirty="0" smtClean="0"/>
              <a:t>Literature Review</a:t>
            </a:r>
          </a:p>
          <a:p>
            <a:r>
              <a:rPr lang="en-US" dirty="0" smtClean="0"/>
              <a:t>Methodology</a:t>
            </a:r>
          </a:p>
          <a:p>
            <a:r>
              <a:rPr lang="en-US" dirty="0" smtClean="0"/>
              <a:t>Discussion </a:t>
            </a:r>
            <a:r>
              <a:rPr lang="en-US" dirty="0" smtClean="0"/>
              <a:t>‘</a:t>
            </a:r>
            <a:r>
              <a:rPr lang="en-US" dirty="0" smtClean="0"/>
              <a:t>transparency</a:t>
            </a:r>
            <a:r>
              <a:rPr lang="en-US" dirty="0" smtClean="0"/>
              <a:t>-exclusion </a:t>
            </a:r>
            <a:r>
              <a:rPr lang="en-US" dirty="0" smtClean="0"/>
              <a:t>paradox’ through </a:t>
            </a:r>
            <a:r>
              <a:rPr lang="en-US" dirty="0" smtClean="0"/>
              <a:t>analysis of </a:t>
            </a:r>
            <a:r>
              <a:rPr lang="en-US" dirty="0" smtClean="0"/>
              <a:t>data </a:t>
            </a:r>
            <a:r>
              <a:rPr lang="en-US" dirty="0" smtClean="0"/>
              <a:t>from Artist Teachers</a:t>
            </a:r>
          </a:p>
          <a:p>
            <a:r>
              <a:rPr lang="en-US" dirty="0" smtClean="0"/>
              <a:t>Observations of an ‘ethos of ambiguity’ in the data</a:t>
            </a:r>
          </a:p>
          <a:p>
            <a:r>
              <a:rPr lang="en-US" dirty="0" smtClean="0"/>
              <a:t>Relation to contemporary artists</a:t>
            </a:r>
          </a:p>
          <a:p>
            <a:r>
              <a:rPr lang="en-US" dirty="0" smtClean="0"/>
              <a:t>Collective empowerment</a:t>
            </a:r>
          </a:p>
          <a:p>
            <a:r>
              <a:rPr lang="en-US" dirty="0" smtClean="0"/>
              <a:t>Summary</a:t>
            </a:r>
          </a:p>
          <a:p>
            <a:endParaRPr lang="en-US" dirty="0" smtClean="0"/>
          </a:p>
          <a:p>
            <a:endParaRPr lang="en-US" dirty="0"/>
          </a:p>
        </p:txBody>
      </p:sp>
    </p:spTree>
    <p:extLst>
      <p:ext uri="{BB962C8B-B14F-4D97-AF65-F5344CB8AC3E}">
        <p14:creationId xmlns:p14="http://schemas.microsoft.com/office/powerpoint/2010/main" val="554732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439017"/>
            <a:ext cx="8399307" cy="5470169"/>
          </a:xfrm>
        </p:spPr>
        <p:txBody>
          <a:bodyPr>
            <a:normAutofit fontScale="25000" lnSpcReduction="20000"/>
          </a:bodyPr>
          <a:lstStyle/>
          <a:p>
            <a:pPr marL="0" indent="0">
              <a:buNone/>
            </a:pPr>
            <a:r>
              <a:rPr lang="en-GB" sz="7400" dirty="0" err="1" smtClean="0"/>
              <a:t>Cranshaw</a:t>
            </a:r>
            <a:r>
              <a:rPr lang="en-GB" sz="7400" dirty="0" smtClean="0"/>
              <a:t>, </a:t>
            </a:r>
            <a:r>
              <a:rPr lang="en-GB" sz="7400" dirty="0"/>
              <a:t>J., Rowe, F. and Hudson, M. 2015. “Translations in Practice: The Multiple Roles of the Researcher in Arts-based Knowledge Exchange.” </a:t>
            </a:r>
            <a:r>
              <a:rPr lang="en-GB" sz="7400" i="1" dirty="0"/>
              <a:t>Journal of Arts and Communities </a:t>
            </a:r>
            <a:r>
              <a:rPr lang="en-GB" sz="7400" dirty="0"/>
              <a:t>7 (1-2), 101-115</a:t>
            </a:r>
            <a:r>
              <a:rPr lang="en-GB" sz="7400" dirty="0" smtClean="0"/>
              <a:t>.</a:t>
            </a:r>
          </a:p>
          <a:p>
            <a:pPr marL="0" indent="0">
              <a:buNone/>
            </a:pPr>
            <a:r>
              <a:rPr lang="en-GB" sz="7400" dirty="0" err="1"/>
              <a:t>Dimitriadis</a:t>
            </a:r>
            <a:r>
              <a:rPr lang="en-GB" sz="7400" dirty="0"/>
              <a:t>, G., Cole, E. &amp; Costello, A. (2009). The social field(s) of arts education today: Living vulnerability in neo-liberal times. </a:t>
            </a:r>
            <a:r>
              <a:rPr lang="en-US" sz="7400" i="1" dirty="0"/>
              <a:t>Discourse: Studies in the Cultural Politics of Education. 30</a:t>
            </a:r>
            <a:r>
              <a:rPr lang="en-US" sz="7400" dirty="0"/>
              <a:t>(4), 361-379.</a:t>
            </a:r>
            <a:r>
              <a:rPr lang="en-GB" sz="7400" dirty="0"/>
              <a:t> </a:t>
            </a:r>
            <a:endParaRPr lang="en-GB" sz="7400" dirty="0" smtClean="0"/>
          </a:p>
          <a:p>
            <a:pPr marL="0" indent="0">
              <a:buNone/>
            </a:pPr>
            <a:r>
              <a:rPr lang="en-GB" sz="7400" dirty="0"/>
              <a:t>Fishbone, D. (May, 2018). </a:t>
            </a:r>
            <a:r>
              <a:rPr lang="en-GB" sz="7400" i="1" dirty="0"/>
              <a:t>Making things happen</a:t>
            </a:r>
            <a:r>
              <a:rPr lang="en-GB" sz="7400" dirty="0"/>
              <a:t>. Presentation at the Centre for the Arts and Learning, London: Goldsmiths</a:t>
            </a:r>
            <a:r>
              <a:rPr lang="en-GB" sz="7400" dirty="0" smtClean="0"/>
              <a:t>.</a:t>
            </a:r>
            <a:endParaRPr lang="en-GB" sz="7400" dirty="0"/>
          </a:p>
          <a:p>
            <a:pPr marL="0" indent="0">
              <a:buNone/>
            </a:pPr>
            <a:r>
              <a:rPr lang="en-GB" sz="7400" dirty="0"/>
              <a:t>Foucault, M. 1980 </a:t>
            </a:r>
            <a:r>
              <a:rPr lang="en-GB" sz="7400" i="1" dirty="0"/>
              <a:t>Power/Knowledge: Selected Interviews and Other Writings 1972-1977. </a:t>
            </a:r>
            <a:r>
              <a:rPr lang="en-GB" sz="7400" dirty="0"/>
              <a:t>Colin Gordon, ed., Harlow: Pearson Education.</a:t>
            </a:r>
          </a:p>
          <a:p>
            <a:pPr marL="0" indent="0">
              <a:buNone/>
            </a:pPr>
            <a:r>
              <a:rPr lang="en-GB" sz="7400" dirty="0"/>
              <a:t>Foucault, M. 2005. </a:t>
            </a:r>
            <a:r>
              <a:rPr lang="en-GB" sz="7400" i="1" dirty="0"/>
              <a:t>The Hermeneutics of the Subject. </a:t>
            </a:r>
            <a:r>
              <a:rPr lang="en-GB" sz="7400" dirty="0"/>
              <a:t>New York: Picador</a:t>
            </a:r>
            <a:r>
              <a:rPr lang="en-GB" sz="7400" dirty="0" smtClean="0"/>
              <a:t>.</a:t>
            </a:r>
          </a:p>
          <a:p>
            <a:pPr marL="0" indent="0">
              <a:buNone/>
            </a:pPr>
            <a:r>
              <a:rPr lang="en-GB" sz="7400" dirty="0"/>
              <a:t>Gibb, N. 2017. “The Importance of Knowledge-based Education”. Published 19 October 2017. Accessed: 25.06.18 </a:t>
            </a:r>
            <a:r>
              <a:rPr lang="en-GB" sz="7400" dirty="0">
                <a:hlinkClick r:id="rId2"/>
              </a:rPr>
              <a:t>https://</a:t>
            </a:r>
            <a:r>
              <a:rPr lang="en-GB" sz="7400" dirty="0" err="1">
                <a:hlinkClick r:id="rId2"/>
              </a:rPr>
              <a:t>www.gov.uk</a:t>
            </a:r>
            <a:r>
              <a:rPr lang="en-GB" sz="7400" dirty="0">
                <a:hlinkClick r:id="rId2"/>
              </a:rPr>
              <a:t>/government/speeches/nick-</a:t>
            </a:r>
            <a:r>
              <a:rPr lang="en-GB" sz="7400" dirty="0" err="1">
                <a:hlinkClick r:id="rId2"/>
              </a:rPr>
              <a:t>gibb</a:t>
            </a:r>
            <a:r>
              <a:rPr lang="en-GB" sz="7400" dirty="0">
                <a:hlinkClick r:id="rId2"/>
              </a:rPr>
              <a:t>-the-importance-of-knowledge-based-education</a:t>
            </a:r>
            <a:endParaRPr lang="en-GB" sz="7400" dirty="0"/>
          </a:p>
          <a:p>
            <a:pPr marL="0" indent="0">
              <a:buNone/>
            </a:pPr>
            <a:endParaRPr lang="en-GB" sz="7400" dirty="0"/>
          </a:p>
          <a:p>
            <a:endParaRPr lang="en-GB" sz="7400" dirty="0"/>
          </a:p>
          <a:p>
            <a:endParaRPr lang="en-GB" sz="7400" dirty="0"/>
          </a:p>
          <a:p>
            <a:endParaRPr lang="en-GB" sz="7400" dirty="0"/>
          </a:p>
          <a:p>
            <a:pPr marL="0" indent="0">
              <a:buNone/>
            </a:pPr>
            <a:endParaRPr lang="en-US" dirty="0"/>
          </a:p>
        </p:txBody>
      </p:sp>
    </p:spTree>
    <p:extLst>
      <p:ext uri="{BB962C8B-B14F-4D97-AF65-F5344CB8AC3E}">
        <p14:creationId xmlns:p14="http://schemas.microsoft.com/office/powerpoint/2010/main" val="326278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417638"/>
            <a:ext cx="8229600" cy="4525963"/>
          </a:xfrm>
        </p:spPr>
        <p:txBody>
          <a:bodyPr>
            <a:normAutofit fontScale="70000" lnSpcReduction="20000"/>
          </a:bodyPr>
          <a:lstStyle/>
          <a:p>
            <a:endParaRPr lang="en-US" dirty="0" smtClean="0"/>
          </a:p>
          <a:p>
            <a:pPr marL="0" indent="0">
              <a:buNone/>
            </a:pPr>
            <a:r>
              <a:rPr lang="en-US" dirty="0" smtClean="0"/>
              <a:t>Irwin, </a:t>
            </a:r>
            <a:r>
              <a:rPr lang="en-US" dirty="0"/>
              <a:t>R. and </a:t>
            </a:r>
            <a:r>
              <a:rPr lang="en-US" dirty="0" err="1"/>
              <a:t>O’Donoghue</a:t>
            </a:r>
            <a:r>
              <a:rPr lang="en-US" dirty="0"/>
              <a:t>, D. 2012. “Encountering Pedagogy Through Relational Art Practices”, </a:t>
            </a:r>
            <a:r>
              <a:rPr lang="en-US" i="1" dirty="0"/>
              <a:t>International Journal of Art and Design Education </a:t>
            </a:r>
            <a:r>
              <a:rPr lang="en-US" dirty="0"/>
              <a:t>31 (3): 221-236.</a:t>
            </a:r>
            <a:endParaRPr lang="en-GB" dirty="0"/>
          </a:p>
          <a:p>
            <a:pPr marL="0" indent="0">
              <a:buNone/>
            </a:pPr>
            <a:r>
              <a:rPr lang="en-GB" dirty="0" err="1" smtClean="0"/>
              <a:t>Kruks</a:t>
            </a:r>
            <a:r>
              <a:rPr lang="en-GB" dirty="0"/>
              <a:t>, S. (2012). </a:t>
            </a:r>
            <a:r>
              <a:rPr lang="en-GB" i="1" dirty="0"/>
              <a:t>Simone de Beauvoir and the politics of ambiguity, </a:t>
            </a:r>
            <a:r>
              <a:rPr lang="en-GB" dirty="0"/>
              <a:t>Oxford: Oxford University Press.</a:t>
            </a:r>
          </a:p>
          <a:p>
            <a:pPr marL="0" indent="0">
              <a:buNone/>
            </a:pPr>
            <a:r>
              <a:rPr lang="en-GB" dirty="0"/>
              <a:t>Law, J. (2004). </a:t>
            </a:r>
            <a:r>
              <a:rPr lang="en-GB" i="1" dirty="0"/>
              <a:t>After method: Mess in social science research. </a:t>
            </a:r>
            <a:r>
              <a:rPr lang="en-GB" dirty="0"/>
              <a:t>Abingdon, Oxon: Routledge.</a:t>
            </a:r>
          </a:p>
          <a:p>
            <a:pPr marL="0" indent="0">
              <a:buNone/>
            </a:pPr>
            <a:r>
              <a:rPr lang="en-US" dirty="0" err="1"/>
              <a:t>Maisuria</a:t>
            </a:r>
            <a:r>
              <a:rPr lang="en-US" dirty="0"/>
              <a:t>, A. (2005). The turbulent times of creativity in the national curriculum. </a:t>
            </a:r>
            <a:r>
              <a:rPr lang="en-US" i="1" dirty="0"/>
              <a:t>Policy Futures in Education </a:t>
            </a:r>
            <a:r>
              <a:rPr lang="en-US" dirty="0"/>
              <a:t>3(2), 141-152.</a:t>
            </a:r>
          </a:p>
          <a:p>
            <a:pPr marL="0" indent="0">
              <a:buNone/>
            </a:pPr>
            <a:r>
              <a:rPr lang="en-GB" dirty="0" err="1"/>
              <a:t>Scottee</a:t>
            </a:r>
            <a:r>
              <a:rPr lang="en-GB" dirty="0"/>
              <a:t> (January, 2018). </a:t>
            </a:r>
            <a:r>
              <a:rPr lang="en-US" dirty="0"/>
              <a:t>MA Arts &amp; Learning workshop: Goldsmiths, University of London &amp; Tate Modern, London.</a:t>
            </a:r>
          </a:p>
          <a:p>
            <a:pPr marL="0" indent="0">
              <a:buNone/>
            </a:pPr>
            <a:r>
              <a:rPr lang="en-GB" dirty="0"/>
              <a:t>Wilkins, A. (2016). </a:t>
            </a:r>
            <a:r>
              <a:rPr lang="en-GB" i="1" dirty="0"/>
              <a:t>Modernising School Governance: Corporate Planning and expert handling in state education. </a:t>
            </a:r>
            <a:r>
              <a:rPr lang="en-GB" dirty="0"/>
              <a:t>Abingdon, Oxon: Routledge. </a:t>
            </a:r>
          </a:p>
          <a:p>
            <a:endParaRPr lang="en-US" dirty="0"/>
          </a:p>
        </p:txBody>
      </p:sp>
    </p:spTree>
    <p:extLst>
      <p:ext uri="{BB962C8B-B14F-4D97-AF65-F5344CB8AC3E}">
        <p14:creationId xmlns:p14="http://schemas.microsoft.com/office/powerpoint/2010/main" val="1705586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Responses to Policy in Practice: Context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investigation of practitioner strategies in Art and Design, emerging from the policy climate since 2010</a:t>
            </a:r>
          </a:p>
          <a:p>
            <a:pPr marL="0" indent="0">
              <a:buNone/>
            </a:pPr>
            <a:endParaRPr lang="en-US" dirty="0" smtClean="0"/>
          </a:p>
          <a:p>
            <a:r>
              <a:rPr lang="en-US" dirty="0" smtClean="0"/>
              <a:t>Acknowledging the effects of the EBacc and Progress 8 (Adams 2013, NSEAD 2015-16, Matthews 2018, 2018b)</a:t>
            </a:r>
          </a:p>
          <a:p>
            <a:pPr marL="0" indent="0">
              <a:buNone/>
            </a:pPr>
            <a:endParaRPr lang="en-US" dirty="0" smtClean="0"/>
          </a:p>
          <a:p>
            <a:r>
              <a:rPr lang="en-US" dirty="0" smtClean="0"/>
              <a:t>A climate of intense ‘knowledge based’ (Gibb, 2017) standardisation, and observation through government and managerial processes (Atkinson 2011; Ball and </a:t>
            </a:r>
            <a:r>
              <a:rPr lang="en-US" dirty="0" err="1" smtClean="0"/>
              <a:t>Olmedo</a:t>
            </a:r>
            <a:r>
              <a:rPr lang="en-US" dirty="0" smtClean="0"/>
              <a:t> 2012; Wilkins 2016).</a:t>
            </a:r>
          </a:p>
          <a:p>
            <a:pPr marL="0" indent="0">
              <a:buNone/>
            </a:pPr>
            <a:endParaRPr lang="en-US" dirty="0" smtClean="0"/>
          </a:p>
          <a:p>
            <a:r>
              <a:rPr lang="en-US" dirty="0" smtClean="0"/>
              <a:t>Distrust of teachers’ professional capacity for decision making</a:t>
            </a:r>
            <a:r>
              <a:rPr lang="en-GB" dirty="0" smtClean="0"/>
              <a:t> </a:t>
            </a:r>
            <a:r>
              <a:rPr lang="en-GB" dirty="0"/>
              <a:t>(</a:t>
            </a:r>
            <a:r>
              <a:rPr lang="en-GB" dirty="0" err="1"/>
              <a:t>Maisuria</a:t>
            </a:r>
            <a:r>
              <a:rPr lang="en-GB" dirty="0"/>
              <a:t>, 2005)</a:t>
            </a:r>
            <a:r>
              <a:rPr lang="en-GB" dirty="0" smtClean="0">
                <a:effectLst/>
              </a:rPr>
              <a:t> </a:t>
            </a:r>
            <a:endParaRPr lang="en-US" dirty="0"/>
          </a:p>
        </p:txBody>
      </p:sp>
    </p:spTree>
    <p:extLst>
      <p:ext uri="{BB962C8B-B14F-4D97-AF65-F5344CB8AC3E}">
        <p14:creationId xmlns:p14="http://schemas.microsoft.com/office/powerpoint/2010/main" val="134241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normAutofit fontScale="92500"/>
          </a:bodyPr>
          <a:lstStyle/>
          <a:p>
            <a:r>
              <a:rPr lang="en-US" sz="2800" dirty="0" smtClean="0"/>
              <a:t>Referring to Foucault for observations of systemic regulation and surveillance – or ‘power through transparency’ (Foucault, 1980)</a:t>
            </a:r>
            <a:r>
              <a:rPr lang="en-US" sz="2800" dirty="0" smtClean="0"/>
              <a:t>.</a:t>
            </a:r>
          </a:p>
          <a:p>
            <a:pPr marL="0" indent="0">
              <a:buNone/>
            </a:pPr>
            <a:endParaRPr lang="en-US" sz="2800" dirty="0" smtClean="0"/>
          </a:p>
          <a:p>
            <a:r>
              <a:rPr lang="en-US" sz="2800" dirty="0" smtClean="0"/>
              <a:t>Observing strategies of resistance among artist-teachers and artists, led to comparisons with Beauvoir’s ‘ethos of ambiguity’</a:t>
            </a:r>
            <a:r>
              <a:rPr lang="en-GB" sz="2800" dirty="0" smtClean="0"/>
              <a:t> (2015, see </a:t>
            </a:r>
            <a:r>
              <a:rPr lang="en-GB" sz="2800" dirty="0" err="1" smtClean="0"/>
              <a:t>Kruks</a:t>
            </a:r>
            <a:r>
              <a:rPr lang="en-GB" sz="2800" dirty="0" smtClean="0"/>
              <a:t> 2012)</a:t>
            </a:r>
            <a:r>
              <a:rPr lang="en-US" sz="2800" dirty="0" smtClean="0"/>
              <a:t>.</a:t>
            </a:r>
          </a:p>
          <a:p>
            <a:pPr marL="0" indent="0">
              <a:buNone/>
            </a:pPr>
            <a:endParaRPr lang="en-US" sz="2800" dirty="0" smtClean="0"/>
          </a:p>
          <a:p>
            <a:r>
              <a:rPr lang="en-US" sz="2800" dirty="0"/>
              <a:t>Seeking expression and fluidity through practice </a:t>
            </a:r>
          </a:p>
          <a:p>
            <a:pPr marL="0" indent="0">
              <a:buNone/>
            </a:pPr>
            <a:r>
              <a:rPr lang="en-US" sz="2800" dirty="0"/>
              <a:t>    (Atkinson 2017, 2018)</a:t>
            </a:r>
          </a:p>
          <a:p>
            <a:endParaRPr lang="en-US" sz="2800" dirty="0"/>
          </a:p>
        </p:txBody>
      </p:sp>
    </p:spTree>
    <p:extLst>
      <p:ext uri="{BB962C8B-B14F-4D97-AF65-F5344CB8AC3E}">
        <p14:creationId xmlns:p14="http://schemas.microsoft.com/office/powerpoint/2010/main" val="394711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57" y="0"/>
            <a:ext cx="8229600" cy="1143000"/>
          </a:xfrm>
        </p:spPr>
        <p:txBody>
          <a:bodyPr/>
          <a:lstStyle/>
          <a:p>
            <a:r>
              <a:rPr lang="en-US" dirty="0" smtClean="0"/>
              <a:t>Ethos of Ambiguity</a:t>
            </a:r>
            <a:endParaRPr lang="en-US" dirty="0"/>
          </a:p>
        </p:txBody>
      </p:sp>
      <p:sp>
        <p:nvSpPr>
          <p:cNvPr id="3" name="Content Placeholder 2"/>
          <p:cNvSpPr>
            <a:spLocks noGrp="1"/>
          </p:cNvSpPr>
          <p:nvPr>
            <p:ph idx="1"/>
          </p:nvPr>
        </p:nvSpPr>
        <p:spPr>
          <a:xfrm>
            <a:off x="304657" y="1143000"/>
            <a:ext cx="8382143" cy="5635569"/>
          </a:xfrm>
        </p:spPr>
        <p:txBody>
          <a:bodyPr>
            <a:noAutofit/>
          </a:bodyPr>
          <a:lstStyle/>
          <a:p>
            <a:r>
              <a:rPr lang="en-GB" sz="2400" dirty="0" smtClean="0"/>
              <a:t>‘Art </a:t>
            </a:r>
            <a:r>
              <a:rPr lang="en-GB" sz="2400" dirty="0"/>
              <a:t>is often ambiguous by design’ </a:t>
            </a:r>
            <a:r>
              <a:rPr lang="en-GB" sz="2400" dirty="0" smtClean="0"/>
              <a:t>(</a:t>
            </a:r>
            <a:r>
              <a:rPr lang="en-GB" sz="2400" dirty="0" err="1"/>
              <a:t>Dimitriadis</a:t>
            </a:r>
            <a:r>
              <a:rPr lang="en-GB" sz="2400" dirty="0"/>
              <a:t>, Cole and </a:t>
            </a:r>
            <a:r>
              <a:rPr lang="en-GB" sz="2400" dirty="0" smtClean="0"/>
              <a:t>Costello, 2009</a:t>
            </a:r>
            <a:r>
              <a:rPr lang="en-GB" sz="2400" dirty="0" smtClean="0">
                <a:effectLst/>
              </a:rPr>
              <a:t> </a:t>
            </a:r>
            <a:r>
              <a:rPr lang="en-GB" sz="2400" dirty="0" smtClean="0"/>
              <a:t>p</a:t>
            </a:r>
            <a:r>
              <a:rPr lang="en-GB" sz="2400" dirty="0"/>
              <a:t>. 372)</a:t>
            </a:r>
            <a:r>
              <a:rPr lang="en-GB" sz="2400" dirty="0" smtClean="0">
                <a:effectLst/>
              </a:rPr>
              <a:t> Artist teachers sustain their practice by </a:t>
            </a:r>
            <a:r>
              <a:rPr lang="en-GB" sz="2400" dirty="0"/>
              <a:t>‘Following “yang” but doing “yin”’ </a:t>
            </a:r>
            <a:r>
              <a:rPr lang="en-GB" sz="2400" dirty="0" smtClean="0"/>
              <a:t>(</a:t>
            </a:r>
            <a:r>
              <a:rPr lang="en-US" sz="2400" dirty="0"/>
              <a:t>Huang &amp; Vong, </a:t>
            </a:r>
            <a:r>
              <a:rPr lang="en-US" sz="2400" dirty="0" smtClean="0"/>
              <a:t>2018</a:t>
            </a:r>
            <a:r>
              <a:rPr lang="en-GB" sz="2400" dirty="0" smtClean="0"/>
              <a:t>, p</a:t>
            </a:r>
            <a:r>
              <a:rPr lang="en-GB" sz="2400" dirty="0"/>
              <a:t>. 8) </a:t>
            </a:r>
            <a:endParaRPr lang="en-GB" sz="2400" dirty="0" smtClean="0">
              <a:effectLst/>
            </a:endParaRPr>
          </a:p>
          <a:p>
            <a:endParaRPr lang="en-GB" sz="2400" dirty="0" smtClean="0">
              <a:effectLst/>
            </a:endParaRPr>
          </a:p>
          <a:p>
            <a:r>
              <a:rPr lang="en-GB" sz="2400" dirty="0" smtClean="0"/>
              <a:t>All a</a:t>
            </a:r>
            <a:r>
              <a:rPr lang="en-GB" sz="2400" dirty="0" smtClean="0"/>
              <a:t>ttempts </a:t>
            </a:r>
            <a:r>
              <a:rPr lang="en-GB" sz="2400" dirty="0"/>
              <a:t>at transparency are partial, due to our incomplete knowledge of the factors that impact our experiences of the world. We cannot form </a:t>
            </a:r>
            <a:r>
              <a:rPr lang="en-GB" sz="2400" dirty="0" smtClean="0"/>
              <a:t>being </a:t>
            </a:r>
            <a:r>
              <a:rPr lang="en-GB" sz="2400" dirty="0"/>
              <a:t>of ‘pure externality’, just as ‘pure inwardness’ is not an option </a:t>
            </a:r>
            <a:r>
              <a:rPr lang="en-GB" sz="2400" dirty="0" smtClean="0"/>
              <a:t>(Beauvoir, 2015, p</a:t>
            </a:r>
            <a:r>
              <a:rPr lang="en-GB" sz="2400" dirty="0"/>
              <a:t>. 6)</a:t>
            </a:r>
            <a:r>
              <a:rPr lang="en-GB" sz="2400" dirty="0" smtClean="0"/>
              <a:t>.</a:t>
            </a:r>
          </a:p>
          <a:p>
            <a:pPr marL="0" indent="0">
              <a:buNone/>
            </a:pPr>
            <a:endParaRPr lang="en-GB" sz="2400" dirty="0" smtClean="0"/>
          </a:p>
          <a:p>
            <a:r>
              <a:rPr lang="en-GB" sz="2400" dirty="0" smtClean="0"/>
              <a:t>Simone de Beauvoir wrote: ‘</a:t>
            </a:r>
            <a:r>
              <a:rPr lang="en-GB" sz="2400" dirty="0"/>
              <a:t>Since we do not succeed in fleeing it… let us try to assume our fundamental ambiguity’ (p. 8)</a:t>
            </a:r>
            <a:r>
              <a:rPr lang="en-GB" sz="2400" dirty="0" smtClean="0"/>
              <a:t>.With </a:t>
            </a:r>
            <a:r>
              <a:rPr lang="en-GB" sz="2400" dirty="0"/>
              <a:t>this </a:t>
            </a:r>
            <a:r>
              <a:rPr lang="en-GB" sz="2400" dirty="0" smtClean="0"/>
              <a:t>lens</a:t>
            </a:r>
            <a:r>
              <a:rPr lang="en-GB" sz="2400" dirty="0" smtClean="0"/>
              <a:t>, </a:t>
            </a:r>
            <a:r>
              <a:rPr lang="en-GB" sz="2400" dirty="0" smtClean="0"/>
              <a:t>the creative </a:t>
            </a:r>
            <a:r>
              <a:rPr lang="en-GB" sz="2400" dirty="0"/>
              <a:t>vitality of </a:t>
            </a:r>
            <a:r>
              <a:rPr lang="en-GB" sz="2400" dirty="0" smtClean="0"/>
              <a:t>learning</a:t>
            </a:r>
            <a:r>
              <a:rPr lang="en-GB" sz="2400" dirty="0" smtClean="0"/>
              <a:t> </a:t>
            </a:r>
            <a:r>
              <a:rPr lang="en-GB" sz="2400" dirty="0"/>
              <a:t>is lost </a:t>
            </a:r>
            <a:r>
              <a:rPr lang="en-GB" sz="2400" dirty="0" smtClean="0"/>
              <a:t>in </a:t>
            </a:r>
            <a:r>
              <a:rPr lang="en-GB" sz="2400" dirty="0"/>
              <a:t>efforts to school a </a:t>
            </a:r>
            <a:r>
              <a:rPr lang="en-GB" sz="2400" dirty="0" smtClean="0"/>
              <a:t>standardised </a:t>
            </a:r>
            <a:r>
              <a:rPr lang="en-GB" sz="2400" dirty="0"/>
              <a:t>society. </a:t>
            </a:r>
          </a:p>
          <a:p>
            <a:endParaRPr lang="en-US" sz="2400" dirty="0"/>
          </a:p>
        </p:txBody>
      </p:sp>
    </p:spTree>
    <p:extLst>
      <p:ext uri="{BB962C8B-B14F-4D97-AF65-F5344CB8AC3E}">
        <p14:creationId xmlns:p14="http://schemas.microsoft.com/office/powerpoint/2010/main" val="140902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457200" y="1434801"/>
            <a:ext cx="8229600" cy="5234132"/>
          </a:xfrm>
        </p:spPr>
        <p:txBody>
          <a:bodyPr>
            <a:normAutofit fontScale="85000" lnSpcReduction="10000"/>
          </a:bodyPr>
          <a:lstStyle/>
          <a:p>
            <a:r>
              <a:rPr lang="en-US" dirty="0" smtClean="0"/>
              <a:t>Pragmatic approach to artist-teacher time constraints</a:t>
            </a:r>
          </a:p>
          <a:p>
            <a:r>
              <a:rPr lang="en-US" dirty="0" smtClean="0"/>
              <a:t>The ongoing inquiry is a</a:t>
            </a:r>
            <a:r>
              <a:rPr lang="en-GB" dirty="0" smtClean="0"/>
              <a:t> </a:t>
            </a:r>
            <a:r>
              <a:rPr lang="en-GB" dirty="0"/>
              <a:t>way of ‘trying to open space for the indefinite’ (Law, 2004, p. 6). </a:t>
            </a:r>
            <a:endParaRPr lang="en-US" dirty="0" smtClean="0"/>
          </a:p>
          <a:p>
            <a:r>
              <a:rPr lang="en-US" dirty="0" smtClean="0"/>
              <a:t>Respondents are artist teachers in South East England</a:t>
            </a:r>
          </a:p>
          <a:p>
            <a:r>
              <a:rPr lang="en-US" dirty="0" smtClean="0"/>
              <a:t>Guaranteed anonymity </a:t>
            </a:r>
            <a:r>
              <a:rPr lang="en-GB" dirty="0"/>
              <a:t>(</a:t>
            </a:r>
            <a:r>
              <a:rPr lang="en-GB" dirty="0" smtClean="0"/>
              <a:t>BERA, </a:t>
            </a:r>
            <a:r>
              <a:rPr lang="en-GB" dirty="0"/>
              <a:t>2018)</a:t>
            </a:r>
            <a:r>
              <a:rPr lang="en-GB" dirty="0" smtClean="0">
                <a:effectLst/>
              </a:rPr>
              <a:t> enables participants to ‘speak freely’ (Foucault, 2005, p. 389).</a:t>
            </a:r>
            <a:endParaRPr lang="en-US" dirty="0" smtClean="0"/>
          </a:p>
          <a:p>
            <a:r>
              <a:rPr lang="en-US" dirty="0" smtClean="0"/>
              <a:t>Email conversations from own email addresses and semi-structured interviews outside the school location</a:t>
            </a:r>
          </a:p>
          <a:p>
            <a:r>
              <a:rPr lang="en-US" dirty="0"/>
              <a:t>C</a:t>
            </a:r>
            <a:r>
              <a:rPr lang="en-US" dirty="0" smtClean="0"/>
              <a:t>urrently 9 respondents: 2 male, 7 female. 8 White British, 1 African Caribbean. </a:t>
            </a:r>
            <a:endParaRPr lang="en-US" dirty="0"/>
          </a:p>
        </p:txBody>
      </p:sp>
    </p:spTree>
    <p:extLst>
      <p:ext uri="{BB962C8B-B14F-4D97-AF65-F5344CB8AC3E}">
        <p14:creationId xmlns:p14="http://schemas.microsoft.com/office/powerpoint/2010/main" val="375353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Analysing responses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structuration of options blocks </a:t>
            </a:r>
            <a:r>
              <a:rPr lang="en-US" dirty="0" err="1" smtClean="0"/>
              <a:t>favours</a:t>
            </a:r>
            <a:r>
              <a:rPr lang="en-US" dirty="0" smtClean="0"/>
              <a:t> </a:t>
            </a:r>
            <a:r>
              <a:rPr lang="en-US" dirty="0" err="1" smtClean="0"/>
              <a:t>Ebacc</a:t>
            </a:r>
            <a:r>
              <a:rPr lang="en-US" dirty="0" smtClean="0"/>
              <a:t> subjects.</a:t>
            </a:r>
          </a:p>
          <a:p>
            <a:r>
              <a:rPr lang="en-US" dirty="0" smtClean="0"/>
              <a:t>Increased assessment for accountability is tailored towards these subjects.</a:t>
            </a:r>
          </a:p>
          <a:p>
            <a:r>
              <a:rPr lang="en-US" dirty="0" smtClean="0"/>
              <a:t>This leads to </a:t>
            </a:r>
            <a:r>
              <a:rPr lang="en-US" dirty="0" err="1" smtClean="0"/>
              <a:t>stigmatisation</a:t>
            </a:r>
            <a:r>
              <a:rPr lang="en-US" dirty="0" smtClean="0"/>
              <a:t> of creative subjects and a ‘transparency-exclusion’ paradox: processes are intended to be transparent, so that subjects outside the </a:t>
            </a:r>
            <a:r>
              <a:rPr lang="en-US" dirty="0" err="1" smtClean="0"/>
              <a:t>Ebacc</a:t>
            </a:r>
            <a:r>
              <a:rPr lang="en-US" dirty="0" smtClean="0"/>
              <a:t> can be more contained and reduced. </a:t>
            </a:r>
          </a:p>
          <a:p>
            <a:r>
              <a:rPr lang="en-US" dirty="0" smtClean="0"/>
              <a:t>Participants discuss fragmentation, </a:t>
            </a:r>
            <a:r>
              <a:rPr lang="en-US" dirty="0" err="1" smtClean="0"/>
              <a:t>depersonalisation</a:t>
            </a:r>
            <a:r>
              <a:rPr lang="en-US" dirty="0" smtClean="0"/>
              <a:t>, stress and insistence on compliance.</a:t>
            </a:r>
            <a:endParaRPr lang="is-IS" dirty="0" smtClean="0"/>
          </a:p>
          <a:p>
            <a:endParaRPr lang="en-US" dirty="0" smtClean="0"/>
          </a:p>
          <a:p>
            <a:endParaRPr lang="en-US" dirty="0"/>
          </a:p>
        </p:txBody>
      </p:sp>
    </p:spTree>
    <p:extLst>
      <p:ext uri="{BB962C8B-B14F-4D97-AF65-F5344CB8AC3E}">
        <p14:creationId xmlns:p14="http://schemas.microsoft.com/office/powerpoint/2010/main" val="89025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991"/>
            <a:ext cx="8229600" cy="1143000"/>
          </a:xfrm>
        </p:spPr>
        <p:txBody>
          <a:bodyPr>
            <a:normAutofit fontScale="90000"/>
          </a:bodyPr>
          <a:lstStyle/>
          <a:p>
            <a:r>
              <a:rPr lang="en-US" dirty="0" smtClean="0"/>
              <a:t>The Transparency Exclusion Paradox</a:t>
            </a:r>
            <a:endParaRPr lang="en-US" dirty="0"/>
          </a:p>
        </p:txBody>
      </p:sp>
      <p:sp>
        <p:nvSpPr>
          <p:cNvPr id="3" name="Content Placeholder 2"/>
          <p:cNvSpPr>
            <a:spLocks noGrp="1"/>
          </p:cNvSpPr>
          <p:nvPr>
            <p:ph idx="1"/>
          </p:nvPr>
        </p:nvSpPr>
        <p:spPr>
          <a:xfrm>
            <a:off x="457200" y="1335991"/>
            <a:ext cx="8229600" cy="5288189"/>
          </a:xfrm>
        </p:spPr>
        <p:txBody>
          <a:bodyPr>
            <a:normAutofit fontScale="77500" lnSpcReduction="20000"/>
          </a:bodyPr>
          <a:lstStyle/>
          <a:p>
            <a:pPr marL="0" indent="0">
              <a:buNone/>
            </a:pPr>
            <a:r>
              <a:rPr lang="en-GB" dirty="0"/>
              <a:t>Since setting up my art department in 2014, the focus has often been on prioritising the core and EBacc subjects over ‘open bucket’ subjects and their results. In the most recent options period of our incoming year 10 students, their choices were very much focused on students taking the core subjects and EBacc subjects, with a focus on more students taking triple science. </a:t>
            </a:r>
            <a:endParaRPr lang="en-GB" dirty="0" smtClean="0"/>
          </a:p>
          <a:p>
            <a:pPr marL="0" indent="0">
              <a:buNone/>
            </a:pPr>
            <a:endParaRPr lang="en-GB" dirty="0"/>
          </a:p>
          <a:p>
            <a:pPr marL="0" indent="0">
              <a:buNone/>
            </a:pPr>
            <a:r>
              <a:rPr lang="en-GB" dirty="0" smtClean="0"/>
              <a:t>This </a:t>
            </a:r>
            <a:r>
              <a:rPr lang="en-GB" dirty="0"/>
              <a:t>was often with students having opted for art as either a first or second choice within the ‘open bucket’. However due to the school committing to small class sizes within GCSE art, due to not wishing to commit to more staffing of art, students have missed out</a:t>
            </a:r>
            <a:r>
              <a:rPr lang="en-GB" dirty="0" smtClean="0"/>
              <a:t>.</a:t>
            </a:r>
          </a:p>
          <a:p>
            <a:pPr marL="0" indent="0">
              <a:buNone/>
            </a:pPr>
            <a:endParaRPr lang="en-GB" dirty="0" smtClean="0"/>
          </a:p>
          <a:p>
            <a:pPr marL="0" indent="0">
              <a:buNone/>
            </a:pPr>
            <a:r>
              <a:rPr lang="en-GB" dirty="0" smtClean="0"/>
              <a:t>(</a:t>
            </a:r>
            <a:r>
              <a:rPr lang="en-GB" dirty="0" err="1" smtClean="0"/>
              <a:t>Calum</a:t>
            </a:r>
            <a:r>
              <a:rPr lang="en-GB" dirty="0" smtClean="0"/>
              <a:t>, Head of Department, 2018)</a:t>
            </a:r>
            <a:endParaRPr lang="en-GB" dirty="0"/>
          </a:p>
          <a:p>
            <a:endParaRPr lang="en-US" dirty="0" smtClean="0"/>
          </a:p>
          <a:p>
            <a:endParaRPr lang="en-US" dirty="0"/>
          </a:p>
        </p:txBody>
      </p:sp>
    </p:spTree>
    <p:extLst>
      <p:ext uri="{BB962C8B-B14F-4D97-AF65-F5344CB8AC3E}">
        <p14:creationId xmlns:p14="http://schemas.microsoft.com/office/powerpoint/2010/main" val="60527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Transparency Exclusion Paradox</a:t>
            </a:r>
          </a:p>
        </p:txBody>
      </p:sp>
      <p:sp>
        <p:nvSpPr>
          <p:cNvPr id="3" name="Content Placeholder 2"/>
          <p:cNvSpPr>
            <a:spLocks noGrp="1"/>
          </p:cNvSpPr>
          <p:nvPr>
            <p:ph idx="1"/>
          </p:nvPr>
        </p:nvSpPr>
        <p:spPr>
          <a:xfrm>
            <a:off x="457200" y="1469122"/>
            <a:ext cx="8193342" cy="5354260"/>
          </a:xfrm>
        </p:spPr>
        <p:txBody>
          <a:bodyPr>
            <a:normAutofit fontScale="62500" lnSpcReduction="20000"/>
          </a:bodyPr>
          <a:lstStyle/>
          <a:p>
            <a:pPr marL="0" indent="0">
              <a:buNone/>
            </a:pPr>
            <a:r>
              <a:rPr lang="en-GB" sz="4000" dirty="0"/>
              <a:t>W</a:t>
            </a:r>
            <a:r>
              <a:rPr lang="en-GB" sz="4000" dirty="0" smtClean="0"/>
              <a:t>hen </a:t>
            </a:r>
            <a:r>
              <a:rPr lang="en-GB" sz="4000" dirty="0"/>
              <a:t>they pick their options there’s a graph, and the English Baccalaureate goes at the top, the optional subjects go at the bottom. Then there’s a column for those other subjects, drama and art and music and so on are in the other </a:t>
            </a:r>
            <a:r>
              <a:rPr lang="en-GB" sz="4000" dirty="0" smtClean="0"/>
              <a:t>block. The </a:t>
            </a:r>
            <a:r>
              <a:rPr lang="en-GB" sz="4000" dirty="0"/>
              <a:t>more able students tend to pick the English Baccalaureate then the other students pick the vocational. Then it’s that art then fits into that block. </a:t>
            </a:r>
          </a:p>
          <a:p>
            <a:pPr marL="0" indent="0">
              <a:buNone/>
            </a:pPr>
            <a:endParaRPr lang="en-GB" sz="4000" dirty="0" smtClean="0"/>
          </a:p>
          <a:p>
            <a:pPr marL="0" indent="0">
              <a:buNone/>
            </a:pPr>
            <a:r>
              <a:rPr lang="en-GB" sz="4000" dirty="0" smtClean="0"/>
              <a:t>I </a:t>
            </a:r>
            <a:r>
              <a:rPr lang="en-GB" sz="4000" dirty="0"/>
              <a:t>do think it’s meant that quite a lot of the more able students who should have took art, those students who have got Level 9, they didn’t pick it because it doesn’t fit in on the timetable as well. </a:t>
            </a:r>
            <a:endParaRPr lang="en-GB" sz="4000" dirty="0" smtClean="0"/>
          </a:p>
          <a:p>
            <a:pPr marL="0" indent="0">
              <a:buNone/>
            </a:pPr>
            <a:endParaRPr lang="en-GB" sz="4000" dirty="0"/>
          </a:p>
          <a:p>
            <a:pPr marL="0" indent="0">
              <a:buNone/>
            </a:pPr>
            <a:r>
              <a:rPr lang="en-GB" sz="4000" dirty="0" smtClean="0"/>
              <a:t>(Tia, Head of Department, 2018)</a:t>
            </a:r>
            <a:endParaRPr lang="en-GB" sz="4000" dirty="0"/>
          </a:p>
          <a:p>
            <a:endParaRPr lang="en-US" sz="4000" dirty="0"/>
          </a:p>
        </p:txBody>
      </p:sp>
    </p:spTree>
    <p:extLst>
      <p:ext uri="{BB962C8B-B14F-4D97-AF65-F5344CB8AC3E}">
        <p14:creationId xmlns:p14="http://schemas.microsoft.com/office/powerpoint/2010/main" val="98228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557</TotalTime>
  <Words>2431</Words>
  <Application>Microsoft Macintosh PowerPoint</Application>
  <PresentationFormat>On-screen Show (4:3)</PresentationFormat>
  <Paragraphs>146</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Ethos of Ambiguity: Artist Teachers and the Transparency-Exclusion Paradox   </vt:lpstr>
      <vt:lpstr>Intentions</vt:lpstr>
      <vt:lpstr>Responses to Policy in Practice: Context</vt:lpstr>
      <vt:lpstr>Literature Review</vt:lpstr>
      <vt:lpstr>Ethos of Ambiguity</vt:lpstr>
      <vt:lpstr>Methodology</vt:lpstr>
      <vt:lpstr>Analysing responses</vt:lpstr>
      <vt:lpstr>The Transparency Exclusion Paradox</vt:lpstr>
      <vt:lpstr>The Transparency Exclusion Paradox</vt:lpstr>
      <vt:lpstr>Fragmentation, Isolation, Stress   </vt:lpstr>
      <vt:lpstr>Depersonalised Regulation through  ‘facticity’: Avoidance of Dissent</vt:lpstr>
      <vt:lpstr>Adjustments in ethos for flexibility</vt:lpstr>
      <vt:lpstr>Ethos of Ambiguity: Professional Judgment in Assessment for Flexibility</vt:lpstr>
      <vt:lpstr>Ethos of Ambiguity: For Instruction and Observation</vt:lpstr>
      <vt:lpstr>Ethos of Ambiguity – Among Artists</vt:lpstr>
      <vt:lpstr>Return to Practice – Working part-time &amp; With others in the ‘Gaps’</vt:lpstr>
      <vt:lpstr>Summary</vt:lpstr>
      <vt:lpstr>Summary</vt:lpstr>
      <vt:lpstr>References</vt:lpstr>
      <vt:lpstr>References</vt:lpstr>
      <vt:lpstr>References</vt:lpstr>
    </vt:vector>
  </TitlesOfParts>
  <Company>the 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Ethos of Ambiguity: Artist Teachers and the Transparency-Exclusion Paradox   </dc:title>
  <dc:creator>Miranda Matthews</dc:creator>
  <cp:lastModifiedBy>Miranda Matthews</cp:lastModifiedBy>
  <cp:revision>55</cp:revision>
  <dcterms:created xsi:type="dcterms:W3CDTF">2019-02-15T21:25:26Z</dcterms:created>
  <dcterms:modified xsi:type="dcterms:W3CDTF">2019-02-20T12:07:25Z</dcterms:modified>
</cp:coreProperties>
</file>