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9" r:id="rId4"/>
    <p:sldId id="260" r:id="rId5"/>
    <p:sldId id="261" r:id="rId6"/>
    <p:sldId id="265" r:id="rId7"/>
    <p:sldId id="266"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9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D28B3-A96A-E445-B3EE-01398DCDE44A}" type="datetimeFigureOut">
              <a:rPr lang="en-US" smtClean="0"/>
              <a:t>25/01/19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785C1-241B-2C42-9BA0-030918188981}" type="slidenum">
              <a:rPr lang="en-US" smtClean="0"/>
              <a:t>‹#›</a:t>
            </a:fld>
            <a:endParaRPr lang="en-US"/>
          </a:p>
        </p:txBody>
      </p:sp>
    </p:spTree>
    <p:extLst>
      <p:ext uri="{BB962C8B-B14F-4D97-AF65-F5344CB8AC3E}">
        <p14:creationId xmlns:p14="http://schemas.microsoft.com/office/powerpoint/2010/main" val="3412519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address is being made to us?’ (</a:t>
            </a:r>
            <a:r>
              <a:rPr lang="en-US" dirty="0" err="1" smtClean="0"/>
              <a:t>Muray</a:t>
            </a:r>
            <a:r>
              <a:rPr lang="en-US" dirty="0" smtClean="0"/>
              <a:t>) p. 418.</a:t>
            </a:r>
            <a:endParaRPr lang="en-US" dirty="0"/>
          </a:p>
        </p:txBody>
      </p:sp>
      <p:sp>
        <p:nvSpPr>
          <p:cNvPr id="4" name="Slide Number Placeholder 3"/>
          <p:cNvSpPr>
            <a:spLocks noGrp="1"/>
          </p:cNvSpPr>
          <p:nvPr>
            <p:ph type="sldNum" sz="quarter" idx="10"/>
          </p:nvPr>
        </p:nvSpPr>
        <p:spPr/>
        <p:txBody>
          <a:bodyPr/>
          <a:lstStyle/>
          <a:p>
            <a:fld id="{B1E785C1-241B-2C42-9BA0-030918188981}" type="slidenum">
              <a:rPr lang="en-US" smtClean="0"/>
              <a:t>5</a:t>
            </a:fld>
            <a:endParaRPr lang="en-US"/>
          </a:p>
        </p:txBody>
      </p:sp>
    </p:spTree>
    <p:extLst>
      <p:ext uri="{BB962C8B-B14F-4D97-AF65-F5344CB8AC3E}">
        <p14:creationId xmlns:p14="http://schemas.microsoft.com/office/powerpoint/2010/main" val="295147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23B39F6-1C4F-484A-A60D-4E00C0CBD79F}" type="datetimeFigureOut">
              <a:rPr lang="en-US" smtClean="0"/>
              <a:t>25/01/19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23B39F6-1C4F-484A-A60D-4E00C0CBD79F}" type="datetimeFigureOut">
              <a:rPr lang="en-US" smtClean="0"/>
              <a:t>25/01/19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23B39F6-1C4F-484A-A60D-4E00C0CBD79F}" type="datetimeFigureOut">
              <a:rPr lang="en-US" smtClean="0"/>
              <a:t>25/01/19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23B39F6-1C4F-484A-A60D-4E00C0CBD79F}" type="datetimeFigureOut">
              <a:rPr lang="en-US" smtClean="0"/>
              <a:t>25/01/19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23B39F6-1C4F-484A-A60D-4E00C0CBD79F}" type="datetimeFigureOut">
              <a:rPr lang="en-US" smtClean="0"/>
              <a:t>25/01/19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23B39F6-1C4F-484A-A60D-4E00C0CBD79F}" type="datetimeFigureOut">
              <a:rPr lang="en-US" smtClean="0"/>
              <a:t>25/01/19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23B39F6-1C4F-484A-A60D-4E00C0CBD79F}" type="datetimeFigureOut">
              <a:rPr lang="en-US" smtClean="0"/>
              <a:t>25/01/19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23B39F6-1C4F-484A-A60D-4E00C0CBD79F}" type="datetimeFigureOut">
              <a:rPr lang="en-US" smtClean="0"/>
              <a:t>25/01/19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B39F6-1C4F-484A-A60D-4E00C0CBD79F}" type="datetimeFigureOut">
              <a:rPr lang="en-US" smtClean="0"/>
              <a:t>25/01/19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23B39F6-1C4F-484A-A60D-4E00C0CBD79F}" type="datetimeFigureOut">
              <a:rPr lang="en-US" smtClean="0"/>
              <a:t>25/01/19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23B39F6-1C4F-484A-A60D-4E00C0CBD79F}" type="datetimeFigureOut">
              <a:rPr lang="en-US" smtClean="0"/>
              <a:t>25/01/19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9BBFE-7D0A-A345-903C-3A5095CA853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B39F6-1C4F-484A-A60D-4E00C0CBD79F}" type="datetimeFigureOut">
              <a:rPr lang="en-US" smtClean="0"/>
              <a:t>25/01/19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9BBFE-7D0A-A345-903C-3A5095CA853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GB" i="1" dirty="0"/>
              <a:t>Arts pedagogy as introduction of ‘strangeness’: disruptive aesthetic discourse and the concern for ‘student satisfaction’ </a:t>
            </a:r>
            <a:r>
              <a:rPr lang="en-GB" b="1" i="1" dirty="0"/>
              <a:t> </a:t>
            </a:r>
            <a:r>
              <a:rPr lang="en-GB" dirty="0"/>
              <a:t/>
            </a:r>
            <a:br>
              <a:rPr lang="en-GB" dirty="0"/>
            </a:br>
            <a:endParaRPr lang="en-US" dirty="0"/>
          </a:p>
        </p:txBody>
      </p:sp>
      <p:sp>
        <p:nvSpPr>
          <p:cNvPr id="3" name="Subtitle 2"/>
          <p:cNvSpPr>
            <a:spLocks noGrp="1"/>
          </p:cNvSpPr>
          <p:nvPr>
            <p:ph type="subTitle" idx="1"/>
          </p:nvPr>
        </p:nvSpPr>
        <p:spPr>
          <a:xfrm>
            <a:off x="1371600" y="4425950"/>
            <a:ext cx="6400800" cy="1752600"/>
          </a:xfrm>
        </p:spPr>
        <p:txBody>
          <a:bodyPr/>
          <a:lstStyle/>
          <a:p>
            <a:r>
              <a:rPr lang="en-US" dirty="0" smtClean="0"/>
              <a:t>Miranda Matthews</a:t>
            </a:r>
            <a:endParaRPr lang="en-US" dirty="0"/>
          </a:p>
        </p:txBody>
      </p:sp>
      <p:pic>
        <p:nvPicPr>
          <p:cNvPr id="4" name="Picture 3" descr="Goldsmith-University-of-Lond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164" y="5713442"/>
            <a:ext cx="1994447" cy="930216"/>
          </a:xfrm>
          <a:prstGeom prst="rect">
            <a:avLst/>
          </a:prstGeom>
        </p:spPr>
      </p:pic>
    </p:spTree>
    <p:extLst>
      <p:ext uri="{BB962C8B-B14F-4D97-AF65-F5344CB8AC3E}">
        <p14:creationId xmlns:p14="http://schemas.microsoft.com/office/powerpoint/2010/main" val="22521061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598"/>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326113" y="1235598"/>
            <a:ext cx="8513230" cy="5491549"/>
          </a:xfrm>
        </p:spPr>
        <p:txBody>
          <a:bodyPr>
            <a:normAutofit fontScale="85000" lnSpcReduction="10000"/>
          </a:bodyPr>
          <a:lstStyle/>
          <a:p>
            <a:r>
              <a:rPr lang="en-US" sz="2000" dirty="0" smtClean="0"/>
              <a:t>Atkinson, D. (2012) Contemporary Art and Art in Education: The New, Emancipation and Truth. </a:t>
            </a:r>
            <a:r>
              <a:rPr lang="en-US" sz="2000" i="1" dirty="0" smtClean="0"/>
              <a:t>International Journal of Art and Design Education </a:t>
            </a:r>
            <a:r>
              <a:rPr lang="en-US" sz="2000" dirty="0" smtClean="0"/>
              <a:t>31(1), 5-18.</a:t>
            </a:r>
          </a:p>
          <a:p>
            <a:r>
              <a:rPr lang="en-US" sz="2000" dirty="0" err="1" smtClean="0"/>
              <a:t>Braidotti</a:t>
            </a:r>
            <a:r>
              <a:rPr lang="en-US" sz="2000" dirty="0" smtClean="0"/>
              <a:t>, R. (2013) </a:t>
            </a:r>
            <a:r>
              <a:rPr lang="en-US" sz="2000" i="1" dirty="0" smtClean="0"/>
              <a:t>The </a:t>
            </a:r>
            <a:r>
              <a:rPr lang="en-US" sz="2000" i="1" dirty="0" err="1" smtClean="0"/>
              <a:t>Posthuman</a:t>
            </a:r>
            <a:r>
              <a:rPr lang="en-US" sz="2000" i="1" dirty="0" smtClean="0"/>
              <a:t>. </a:t>
            </a:r>
            <a:r>
              <a:rPr lang="en-US" sz="2000" dirty="0" smtClean="0"/>
              <a:t>Cambridge: Polity Press.</a:t>
            </a:r>
          </a:p>
          <a:p>
            <a:r>
              <a:rPr lang="en-US" sz="2000" dirty="0" smtClean="0"/>
              <a:t>Camus, A. (2000) </a:t>
            </a:r>
            <a:r>
              <a:rPr lang="en-US" sz="2000" i="1" dirty="0" smtClean="0"/>
              <a:t>The Outsider. </a:t>
            </a:r>
            <a:r>
              <a:rPr lang="en-US" sz="2000" dirty="0" smtClean="0"/>
              <a:t>London: Penguin.</a:t>
            </a:r>
          </a:p>
          <a:p>
            <a:r>
              <a:rPr lang="en-US" sz="2000" dirty="0" smtClean="0"/>
              <a:t>Duarte, E. M. (1999) </a:t>
            </a:r>
            <a:r>
              <a:rPr lang="en-US" sz="2000" i="1" dirty="0" err="1" smtClean="0"/>
              <a:t>Conscientizacion</a:t>
            </a:r>
            <a:r>
              <a:rPr lang="en-US" sz="2000" i="1" dirty="0" smtClean="0"/>
              <a:t> y </a:t>
            </a:r>
            <a:r>
              <a:rPr lang="en-US" sz="2000" i="1" dirty="0" err="1" smtClean="0"/>
              <a:t>Comunidad</a:t>
            </a:r>
            <a:r>
              <a:rPr lang="en-US" sz="2000" i="1" dirty="0" smtClean="0"/>
              <a:t>: </a:t>
            </a:r>
            <a:r>
              <a:rPr lang="en-US" sz="2000" dirty="0" smtClean="0"/>
              <a:t>A Dialectical Description of Education as the Struggle for Freedom. </a:t>
            </a:r>
            <a:r>
              <a:rPr lang="en-US" sz="2000" i="1" dirty="0" smtClean="0"/>
              <a:t>Studies in Philosophy and Education </a:t>
            </a:r>
            <a:r>
              <a:rPr lang="en-US" sz="2000" dirty="0" smtClean="0"/>
              <a:t>18, 389-403.</a:t>
            </a:r>
          </a:p>
          <a:p>
            <a:r>
              <a:rPr lang="en-US" sz="2000" dirty="0" smtClean="0"/>
              <a:t>McDonnell, J. (2017) Political and Aesthetic Equality in the Work of Jacques Rancière: Applying his Writing to Debates in Education and the Arts. </a:t>
            </a:r>
            <a:r>
              <a:rPr lang="en-US" sz="2000" i="1" dirty="0" smtClean="0"/>
              <a:t>Journal of Philosophy of Education </a:t>
            </a:r>
            <a:r>
              <a:rPr lang="en-US" sz="2000" dirty="0" smtClean="0"/>
              <a:t>51, 387 – 400.</a:t>
            </a:r>
          </a:p>
          <a:p>
            <a:r>
              <a:rPr lang="en-US" sz="2000" dirty="0" smtClean="0"/>
              <a:t>Murray, S.J. (2007) Ethics at the Scene of Address: A Conversation with Judith Butler. </a:t>
            </a:r>
            <a:r>
              <a:rPr lang="en-US" sz="2000" i="1" dirty="0" smtClean="0"/>
              <a:t>Symposium </a:t>
            </a:r>
            <a:r>
              <a:rPr lang="en-US" sz="2000" dirty="0" smtClean="0"/>
              <a:t>11(2), 415- 445.</a:t>
            </a:r>
          </a:p>
          <a:p>
            <a:r>
              <a:rPr lang="en-US" sz="2000" dirty="0"/>
              <a:t>Rancière, </a:t>
            </a:r>
            <a:r>
              <a:rPr lang="en-US" sz="2000" dirty="0" smtClean="0"/>
              <a:t>J. (2010</a:t>
            </a:r>
            <a:r>
              <a:rPr lang="en-US" sz="2000" i="1" dirty="0" smtClean="0"/>
              <a:t>) </a:t>
            </a:r>
            <a:r>
              <a:rPr lang="en-US" sz="2000" i="1" dirty="0" err="1" smtClean="0"/>
              <a:t>Dissensus</a:t>
            </a:r>
            <a:r>
              <a:rPr lang="en-US" sz="2000" dirty="0" smtClean="0"/>
              <a:t>: </a:t>
            </a:r>
            <a:r>
              <a:rPr lang="en-US" sz="2000" i="1" dirty="0" smtClean="0"/>
              <a:t>On Politics and Aesthetics</a:t>
            </a:r>
            <a:r>
              <a:rPr lang="en-US" sz="2000" dirty="0" smtClean="0"/>
              <a:t>. London and New York, Continuum. </a:t>
            </a:r>
          </a:p>
          <a:p>
            <a:r>
              <a:rPr lang="en-US" sz="2000" dirty="0" smtClean="0"/>
              <a:t>Rancière, J. (2011) Aesthetic Separation, Aesthetic Community: Scenes from the Aesthetic Regime of Art. </a:t>
            </a:r>
            <a:r>
              <a:rPr lang="en-US" sz="2000" i="1" dirty="0" smtClean="0"/>
              <a:t>Art &amp; Research </a:t>
            </a:r>
            <a:r>
              <a:rPr lang="en-US" sz="2000" dirty="0" smtClean="0"/>
              <a:t>2(1).</a:t>
            </a:r>
          </a:p>
          <a:p>
            <a:r>
              <a:rPr lang="en-US" sz="2000" dirty="0" err="1" smtClean="0"/>
              <a:t>Ruitenberg</a:t>
            </a:r>
            <a:r>
              <a:rPr lang="en-US" sz="2000" dirty="0" smtClean="0"/>
              <a:t>, C. W. (2011) Art, Politics and the Pedagogical Relation. </a:t>
            </a:r>
            <a:r>
              <a:rPr lang="en-US" sz="2000" i="1" dirty="0" smtClean="0"/>
              <a:t>Studies in Philosophy of Education </a:t>
            </a:r>
            <a:r>
              <a:rPr lang="en-US" sz="2000" dirty="0" smtClean="0"/>
              <a:t>30, 211-223</a:t>
            </a:r>
            <a:r>
              <a:rPr lang="en-US" sz="2000" dirty="0" smtClean="0"/>
              <a:t>.</a:t>
            </a:r>
          </a:p>
          <a:p>
            <a:r>
              <a:rPr lang="en-US" sz="2000" dirty="0" smtClean="0"/>
              <a:t>Sartre, J. P. (2010). </a:t>
            </a:r>
            <a:r>
              <a:rPr lang="en-US" sz="2000" i="1" dirty="0" smtClean="0"/>
              <a:t>What is Literature. </a:t>
            </a:r>
            <a:r>
              <a:rPr lang="en-US" sz="2000" smtClean="0"/>
              <a:t>Abingdon:</a:t>
            </a:r>
            <a:r>
              <a:rPr lang="en-US" sz="2000" i="1" smtClean="0"/>
              <a:t> </a:t>
            </a:r>
            <a:r>
              <a:rPr lang="en-US" sz="2000" dirty="0" smtClean="0"/>
              <a:t>Routledge Classics</a:t>
            </a:r>
            <a:endParaRPr lang="en-US" sz="2000" dirty="0" smtClean="0"/>
          </a:p>
          <a:p>
            <a:r>
              <a:rPr lang="en-US" sz="2000" dirty="0" smtClean="0"/>
              <a:t>Zhao, G. (2014) Freedom Reconsidered:  Heteronomy, Open Subjectivity, and the ‘Gift of Teaching’. </a:t>
            </a:r>
            <a:r>
              <a:rPr lang="en-US" sz="2000" i="1" dirty="0" smtClean="0"/>
              <a:t>Studies in Philosophy of Education </a:t>
            </a:r>
            <a:r>
              <a:rPr lang="en-US" sz="2000" dirty="0" smtClean="0"/>
              <a:t>33, 513- 525.</a:t>
            </a:r>
            <a:endParaRPr lang="en-US" sz="2000" dirty="0"/>
          </a:p>
        </p:txBody>
      </p:sp>
    </p:spTree>
    <p:extLst>
      <p:ext uri="{BB962C8B-B14F-4D97-AF65-F5344CB8AC3E}">
        <p14:creationId xmlns:p14="http://schemas.microsoft.com/office/powerpoint/2010/main" val="15376821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Intentions </a:t>
            </a:r>
            <a:endParaRPr lang="en-US" dirty="0"/>
          </a:p>
        </p:txBody>
      </p:sp>
      <p:sp>
        <p:nvSpPr>
          <p:cNvPr id="3" name="Content Placeholder 2"/>
          <p:cNvSpPr>
            <a:spLocks noGrp="1"/>
          </p:cNvSpPr>
          <p:nvPr>
            <p:ph idx="1"/>
          </p:nvPr>
        </p:nvSpPr>
        <p:spPr/>
        <p:txBody>
          <a:bodyPr/>
          <a:lstStyle/>
          <a:p>
            <a:r>
              <a:rPr lang="en-US" dirty="0" smtClean="0"/>
              <a:t>Reflections between arts practice and education</a:t>
            </a:r>
          </a:p>
          <a:p>
            <a:r>
              <a:rPr lang="en-US" dirty="0" smtClean="0"/>
              <a:t>Arts pedagogy as an introduction of ‘strangeness’ through Rancière and existentialism</a:t>
            </a:r>
          </a:p>
          <a:p>
            <a:r>
              <a:rPr lang="en-US" dirty="0" smtClean="0"/>
              <a:t>Role play of artist address (Butler)</a:t>
            </a:r>
          </a:p>
          <a:p>
            <a:r>
              <a:rPr lang="en-US" dirty="0" smtClean="0"/>
              <a:t>What happens for students?</a:t>
            </a:r>
          </a:p>
          <a:p>
            <a:r>
              <a:rPr lang="en-US" dirty="0" smtClean="0"/>
              <a:t>Responses in </a:t>
            </a:r>
            <a:r>
              <a:rPr lang="en-US" dirty="0" err="1" smtClean="0"/>
              <a:t>posthuman</a:t>
            </a:r>
            <a:r>
              <a:rPr lang="en-US" dirty="0" smtClean="0"/>
              <a:t> concerns for affect</a:t>
            </a:r>
          </a:p>
          <a:p>
            <a:endParaRPr lang="en-US" dirty="0"/>
          </a:p>
        </p:txBody>
      </p:sp>
    </p:spTree>
    <p:extLst>
      <p:ext uri="{BB962C8B-B14F-4D97-AF65-F5344CB8AC3E}">
        <p14:creationId xmlns:p14="http://schemas.microsoft.com/office/powerpoint/2010/main" val="19584930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r>
            <a:r>
              <a:rPr lang="en-US" dirty="0" smtClean="0"/>
              <a:t>hy does art pedagogy introduce ‘strangeness’</a:t>
            </a:r>
            <a:endParaRPr lang="en-US" dirty="0"/>
          </a:p>
        </p:txBody>
      </p:sp>
      <p:sp>
        <p:nvSpPr>
          <p:cNvPr id="3" name="Content Placeholder 2"/>
          <p:cNvSpPr>
            <a:spLocks noGrp="1"/>
          </p:cNvSpPr>
          <p:nvPr>
            <p:ph idx="1"/>
          </p:nvPr>
        </p:nvSpPr>
        <p:spPr>
          <a:xfrm>
            <a:off x="457199" y="1600200"/>
            <a:ext cx="8575676" cy="5257800"/>
          </a:xfrm>
        </p:spPr>
        <p:txBody>
          <a:bodyPr>
            <a:normAutofit fontScale="92500" lnSpcReduction="10000"/>
          </a:bodyPr>
          <a:lstStyle/>
          <a:p>
            <a:r>
              <a:rPr lang="en-US" sz="2800" dirty="0" smtClean="0"/>
              <a:t>Education in critical arts practice, as for advanced practice, often seeks to disrupt social norms and conventions through aesthetic discourse (Atkinson 2012, McDonnell 2017) .</a:t>
            </a:r>
          </a:p>
          <a:p>
            <a:r>
              <a:rPr lang="en-US" sz="2800" dirty="0" smtClean="0"/>
              <a:t>Rancière sees this as a ‘the production of a sensory form of strangeness’ (2010, p. 142) </a:t>
            </a:r>
            <a:r>
              <a:rPr lang="en-US" sz="2800" dirty="0"/>
              <a:t>-</a:t>
            </a:r>
            <a:r>
              <a:rPr lang="en-US" sz="2800" dirty="0" smtClean="0"/>
              <a:t> stirring the student to question, critique, form expressions in practice as ‘new sensory fabric’ (</a:t>
            </a:r>
            <a:r>
              <a:rPr lang="en-US" sz="2800" dirty="0" err="1" smtClean="0"/>
              <a:t>Ruitenberg</a:t>
            </a:r>
            <a:r>
              <a:rPr lang="en-US" sz="2800" dirty="0" smtClean="0"/>
              <a:t> 2011, p. 215, citing Rancière, 2008).</a:t>
            </a:r>
          </a:p>
          <a:p>
            <a:r>
              <a:rPr lang="en-US" sz="2800" dirty="0"/>
              <a:t>A</a:t>
            </a:r>
            <a:r>
              <a:rPr lang="en-US" sz="2800" dirty="0" smtClean="0"/>
              <a:t>s a way of learning about the self/ the other, different angles on experience of society and affective responses,  to build bridges with ‘the radically exterior’ (Zhao 2014, p. 523).</a:t>
            </a:r>
          </a:p>
        </p:txBody>
      </p:sp>
    </p:spTree>
    <p:extLst>
      <p:ext uri="{BB962C8B-B14F-4D97-AF65-F5344CB8AC3E}">
        <p14:creationId xmlns:p14="http://schemas.microsoft.com/office/powerpoint/2010/main" val="38865735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and why does art pedagogy introduce ‘strangeness’</a:t>
            </a:r>
            <a:endParaRPr lang="en-US" dirty="0"/>
          </a:p>
        </p:txBody>
      </p:sp>
      <p:sp>
        <p:nvSpPr>
          <p:cNvPr id="3" name="Content Placeholder 2"/>
          <p:cNvSpPr>
            <a:spLocks noGrp="1"/>
          </p:cNvSpPr>
          <p:nvPr>
            <p:ph idx="1"/>
          </p:nvPr>
        </p:nvSpPr>
        <p:spPr>
          <a:xfrm>
            <a:off x="457199" y="1600200"/>
            <a:ext cx="8385175" cy="5099050"/>
          </a:xfrm>
        </p:spPr>
        <p:txBody>
          <a:bodyPr>
            <a:normAutofit fontScale="85000" lnSpcReduction="20000"/>
          </a:bodyPr>
          <a:lstStyle/>
          <a:p>
            <a:r>
              <a:rPr lang="en-US" sz="3000" dirty="0" smtClean="0"/>
              <a:t>This disruption may </a:t>
            </a:r>
            <a:r>
              <a:rPr lang="en-US" sz="3000" dirty="0" err="1" smtClean="0"/>
              <a:t>politicise</a:t>
            </a:r>
            <a:r>
              <a:rPr lang="en-US" sz="3000" dirty="0" smtClean="0"/>
              <a:t> but it is not viewed as having the capacity to be directly political: ‘Art lives so long as it expresses a thought unclear to itself in a matter that resists it.’ (Rancière, 2010, p. 123).</a:t>
            </a:r>
          </a:p>
          <a:p>
            <a:pPr marL="0" indent="0">
              <a:buNone/>
            </a:pPr>
            <a:endParaRPr lang="en-US" sz="3000" dirty="0" smtClean="0"/>
          </a:p>
          <a:p>
            <a:r>
              <a:rPr lang="en-US" sz="3000" dirty="0" smtClean="0"/>
              <a:t>Differing from Freire’s ‘conscientisation’ (Duarte, 1999) since the student/ audience is raised to awareness through contact with artforms, with the task or questions they present, and not the motivation of the educator.</a:t>
            </a:r>
          </a:p>
          <a:p>
            <a:pPr marL="0" indent="0">
              <a:buNone/>
            </a:pPr>
            <a:endParaRPr lang="en-US" sz="3000" dirty="0" smtClean="0"/>
          </a:p>
          <a:p>
            <a:r>
              <a:rPr lang="en-US" sz="3000" dirty="0" smtClean="0"/>
              <a:t>Rancière’s view can be related to existentialist concepts of praxis as ‘creative action’ </a:t>
            </a:r>
            <a:r>
              <a:rPr lang="en-US" sz="3000" dirty="0" smtClean="0"/>
              <a:t>(Sartre, 2010, p. 181) </a:t>
            </a:r>
            <a:r>
              <a:rPr lang="en-US" sz="3000" dirty="0" smtClean="0"/>
              <a:t>that introduces the ‘outsider’ (Camus, 2000) challenging the stasis of comfort zones</a:t>
            </a:r>
          </a:p>
          <a:p>
            <a:endParaRPr lang="en-US" dirty="0"/>
          </a:p>
        </p:txBody>
      </p:sp>
    </p:spTree>
    <p:extLst>
      <p:ext uri="{BB962C8B-B14F-4D97-AF65-F5344CB8AC3E}">
        <p14:creationId xmlns:p14="http://schemas.microsoft.com/office/powerpoint/2010/main" val="5636646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42" y="158750"/>
            <a:ext cx="8525558" cy="1258888"/>
          </a:xfrm>
        </p:spPr>
        <p:txBody>
          <a:bodyPr>
            <a:normAutofit fontScale="90000"/>
          </a:bodyPr>
          <a:lstStyle/>
          <a:p>
            <a:r>
              <a:rPr lang="en-US" sz="3200" dirty="0" smtClean="0"/>
              <a:t>The Artist Address  in Pedagogy (Butler): ‘What kind of address is being made to us?’ (Murray 2007, p. 418)</a:t>
            </a:r>
            <a:endParaRPr lang="en-US" sz="3200" dirty="0"/>
          </a:p>
        </p:txBody>
      </p:sp>
      <p:pic>
        <p:nvPicPr>
          <p:cNvPr id="11" name="Content Placeholder 10"/>
          <p:cNvPicPr>
            <a:picLocks noGrp="1" noChangeAspect="1"/>
          </p:cNvPicPr>
          <p:nvPr>
            <p:ph idx="1"/>
          </p:nvPr>
        </p:nvPicPr>
        <p:blipFill>
          <a:blip r:embed="rId3"/>
          <a:srcRect t="8753" b="8753"/>
          <a:stretch>
            <a:fillRect/>
          </a:stretch>
        </p:blipFill>
        <p:spPr>
          <a:xfrm>
            <a:off x="0" y="4641196"/>
            <a:ext cx="3603625" cy="1981855"/>
          </a:xfrm>
        </p:spPr>
      </p:pic>
      <p:pic>
        <p:nvPicPr>
          <p:cNvPr id="6" name="Picture 5"/>
          <p:cNvPicPr>
            <a:picLocks noChangeAspect="1"/>
          </p:cNvPicPr>
          <p:nvPr/>
        </p:nvPicPr>
        <p:blipFill>
          <a:blip r:embed="rId4"/>
          <a:stretch>
            <a:fillRect/>
          </a:stretch>
        </p:blipFill>
        <p:spPr>
          <a:xfrm>
            <a:off x="161242" y="1627910"/>
            <a:ext cx="5032375" cy="1687687"/>
          </a:xfrm>
          <a:prstGeom prst="rect">
            <a:avLst/>
          </a:prstGeom>
        </p:spPr>
      </p:pic>
      <p:sp>
        <p:nvSpPr>
          <p:cNvPr id="7" name="TextBox 6"/>
          <p:cNvSpPr txBox="1"/>
          <p:nvPr/>
        </p:nvSpPr>
        <p:spPr>
          <a:xfrm>
            <a:off x="232680" y="3355233"/>
            <a:ext cx="4237980" cy="923330"/>
          </a:xfrm>
          <a:prstGeom prst="rect">
            <a:avLst/>
          </a:prstGeom>
          <a:noFill/>
        </p:spPr>
        <p:txBody>
          <a:bodyPr wrap="square" rtlCol="0">
            <a:spAutoFit/>
          </a:bodyPr>
          <a:lstStyle/>
          <a:p>
            <a:r>
              <a:rPr lang="en-US" dirty="0" smtClean="0"/>
              <a:t>Ai </a:t>
            </a:r>
            <a:r>
              <a:rPr lang="en-US" dirty="0" err="1" smtClean="0"/>
              <a:t>Weiwei</a:t>
            </a:r>
            <a:endParaRPr lang="en-US" dirty="0" smtClean="0"/>
          </a:p>
          <a:p>
            <a:endParaRPr lang="en-US" dirty="0"/>
          </a:p>
          <a:p>
            <a:r>
              <a:rPr lang="en-US" dirty="0" smtClean="0"/>
              <a:t>                                              </a:t>
            </a:r>
            <a:r>
              <a:rPr lang="en-US" dirty="0"/>
              <a:t> </a:t>
            </a:r>
            <a:r>
              <a:rPr lang="en-US" dirty="0" err="1" smtClean="0"/>
              <a:t>Abramovic</a:t>
            </a:r>
            <a:endParaRPr lang="en-US" dirty="0"/>
          </a:p>
        </p:txBody>
      </p:sp>
      <p:pic>
        <p:nvPicPr>
          <p:cNvPr id="8" name="Picture 7"/>
          <p:cNvPicPr>
            <a:picLocks noChangeAspect="1"/>
          </p:cNvPicPr>
          <p:nvPr/>
        </p:nvPicPr>
        <p:blipFill>
          <a:blip r:embed="rId5"/>
          <a:stretch>
            <a:fillRect/>
          </a:stretch>
        </p:blipFill>
        <p:spPr>
          <a:xfrm>
            <a:off x="3746500" y="4278563"/>
            <a:ext cx="1896514" cy="2344488"/>
          </a:xfrm>
          <a:prstGeom prst="rect">
            <a:avLst/>
          </a:prstGeom>
        </p:spPr>
      </p:pic>
      <p:sp>
        <p:nvSpPr>
          <p:cNvPr id="12" name="TextBox 11"/>
          <p:cNvSpPr txBox="1"/>
          <p:nvPr/>
        </p:nvSpPr>
        <p:spPr>
          <a:xfrm>
            <a:off x="2185305" y="4271864"/>
            <a:ext cx="1561195" cy="369332"/>
          </a:xfrm>
          <a:prstGeom prst="rect">
            <a:avLst/>
          </a:prstGeom>
          <a:noFill/>
        </p:spPr>
        <p:txBody>
          <a:bodyPr wrap="square" rtlCol="0">
            <a:spAutoFit/>
          </a:bodyPr>
          <a:lstStyle/>
          <a:p>
            <a:r>
              <a:rPr lang="en-US" dirty="0" smtClean="0"/>
              <a:t>Barney</a:t>
            </a:r>
            <a:endParaRPr lang="en-US" dirty="0"/>
          </a:p>
        </p:txBody>
      </p:sp>
      <p:pic>
        <p:nvPicPr>
          <p:cNvPr id="13" name="Picture 12"/>
          <p:cNvPicPr>
            <a:picLocks noChangeAspect="1"/>
          </p:cNvPicPr>
          <p:nvPr/>
        </p:nvPicPr>
        <p:blipFill>
          <a:blip r:embed="rId6"/>
          <a:stretch>
            <a:fillRect/>
          </a:stretch>
        </p:blipFill>
        <p:spPr>
          <a:xfrm>
            <a:off x="5476874" y="1641475"/>
            <a:ext cx="3667125" cy="1674122"/>
          </a:xfrm>
          <a:prstGeom prst="rect">
            <a:avLst/>
          </a:prstGeom>
        </p:spPr>
      </p:pic>
      <p:sp>
        <p:nvSpPr>
          <p:cNvPr id="14" name="TextBox 13"/>
          <p:cNvSpPr txBox="1"/>
          <p:nvPr/>
        </p:nvSpPr>
        <p:spPr>
          <a:xfrm>
            <a:off x="5476874" y="3376942"/>
            <a:ext cx="1182498" cy="369332"/>
          </a:xfrm>
          <a:prstGeom prst="rect">
            <a:avLst/>
          </a:prstGeom>
          <a:noFill/>
        </p:spPr>
        <p:txBody>
          <a:bodyPr wrap="none" rtlCol="0">
            <a:spAutoFit/>
          </a:bodyPr>
          <a:lstStyle/>
          <a:p>
            <a:r>
              <a:rPr lang="en-US" dirty="0" smtClean="0"/>
              <a:t>Carrington</a:t>
            </a:r>
            <a:endParaRPr lang="en-US" dirty="0"/>
          </a:p>
        </p:txBody>
      </p:sp>
      <p:pic>
        <p:nvPicPr>
          <p:cNvPr id="15" name="Picture 14"/>
          <p:cNvPicPr>
            <a:picLocks noChangeAspect="1"/>
          </p:cNvPicPr>
          <p:nvPr/>
        </p:nvPicPr>
        <p:blipFill>
          <a:blip r:embed="rId7"/>
          <a:stretch>
            <a:fillRect/>
          </a:stretch>
        </p:blipFill>
        <p:spPr>
          <a:xfrm>
            <a:off x="5801657" y="4476750"/>
            <a:ext cx="3224776" cy="2136414"/>
          </a:xfrm>
          <a:prstGeom prst="rect">
            <a:avLst/>
          </a:prstGeom>
        </p:spPr>
      </p:pic>
      <p:sp>
        <p:nvSpPr>
          <p:cNvPr id="16" name="TextBox 15"/>
          <p:cNvSpPr txBox="1"/>
          <p:nvPr/>
        </p:nvSpPr>
        <p:spPr>
          <a:xfrm>
            <a:off x="7989862" y="3982167"/>
            <a:ext cx="696938" cy="369332"/>
          </a:xfrm>
          <a:prstGeom prst="rect">
            <a:avLst/>
          </a:prstGeom>
          <a:noFill/>
        </p:spPr>
        <p:txBody>
          <a:bodyPr wrap="none" rtlCol="0">
            <a:spAutoFit/>
          </a:bodyPr>
          <a:lstStyle/>
          <a:p>
            <a:r>
              <a:rPr lang="en-US" dirty="0" smtClean="0"/>
              <a:t>Joyce</a:t>
            </a:r>
            <a:endParaRPr lang="en-US" dirty="0"/>
          </a:p>
        </p:txBody>
      </p:sp>
    </p:spTree>
    <p:extLst>
      <p:ext uri="{BB962C8B-B14F-4D97-AF65-F5344CB8AC3E}">
        <p14:creationId xmlns:p14="http://schemas.microsoft.com/office/powerpoint/2010/main" val="42303553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Address Scenarios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1) </a:t>
            </a:r>
            <a:r>
              <a:rPr lang="en-US" sz="2800" dirty="0"/>
              <a:t>ANGRY – You are angry with the world. People need to know about this. You swear at the </a:t>
            </a:r>
          </a:p>
          <a:p>
            <a:pPr marL="0" indent="0">
              <a:buNone/>
            </a:pPr>
            <a:r>
              <a:rPr lang="en-US" sz="2800" dirty="0"/>
              <a:t>group and tell them not to even breathe loudly until you have finished talking.</a:t>
            </a:r>
          </a:p>
          <a:p>
            <a:pPr marL="0" indent="0">
              <a:buNone/>
            </a:pPr>
            <a:endParaRPr lang="en-US" sz="2800" dirty="0" smtClean="0"/>
          </a:p>
          <a:p>
            <a:pPr marL="0" indent="0">
              <a:buNone/>
            </a:pPr>
            <a:r>
              <a:rPr lang="en-US" sz="2800" dirty="0" smtClean="0"/>
              <a:t>2) SPIKY – You need to be spiky, to be yourself as an artist. You have a post-doctoral residency in digital arts. Everyone needs to know about your PhD. They could learn a lot from it.</a:t>
            </a:r>
            <a:endParaRPr lang="en-US" sz="2800" dirty="0"/>
          </a:p>
        </p:txBody>
      </p:sp>
    </p:spTree>
    <p:extLst>
      <p:ext uri="{BB962C8B-B14F-4D97-AF65-F5344CB8AC3E}">
        <p14:creationId xmlns:p14="http://schemas.microsoft.com/office/powerpoint/2010/main" val="51809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Address Scenarios</a:t>
            </a:r>
            <a:endParaRPr lang="en-US" dirty="0"/>
          </a:p>
        </p:txBody>
      </p:sp>
      <p:sp>
        <p:nvSpPr>
          <p:cNvPr id="3" name="Content Placeholder 2"/>
          <p:cNvSpPr>
            <a:spLocks noGrp="1"/>
          </p:cNvSpPr>
          <p:nvPr>
            <p:ph idx="1"/>
          </p:nvPr>
        </p:nvSpPr>
        <p:spPr>
          <a:xfrm>
            <a:off x="457200" y="1252760"/>
            <a:ext cx="8229600" cy="4873404"/>
          </a:xfrm>
        </p:spPr>
        <p:txBody>
          <a:bodyPr>
            <a:normAutofit/>
          </a:bodyPr>
          <a:lstStyle/>
          <a:p>
            <a:pPr marL="0" indent="0">
              <a:buNone/>
            </a:pPr>
            <a:r>
              <a:rPr lang="en-US" sz="2800" dirty="0" smtClean="0"/>
              <a:t>3) WITHDRAWN – You do not engage very much with the group. You read paragraphs from Pedagogy of the Oppressed with silence between them. The work stands alone. You say you will not take questions.</a:t>
            </a:r>
          </a:p>
          <a:p>
            <a:pPr marL="0" indent="0">
              <a:buNone/>
            </a:pPr>
            <a:endParaRPr lang="en-US" sz="2800" dirty="0" smtClean="0"/>
          </a:p>
          <a:p>
            <a:pPr marL="0" indent="0">
              <a:buNone/>
            </a:pPr>
            <a:r>
              <a:rPr lang="en-US" sz="2800" dirty="0" smtClean="0"/>
              <a:t>4) COMFORTING – Everyone needs to be a lot more comfortable with themselves and everyone else.  You exude warmth. Check everyone’s furniture is arranged for maximum comfort. You teach them how to do a performative face massage.</a:t>
            </a:r>
          </a:p>
          <a:p>
            <a:endParaRPr lang="en-US" sz="2800" dirty="0"/>
          </a:p>
        </p:txBody>
      </p:sp>
    </p:spTree>
    <p:extLst>
      <p:ext uri="{BB962C8B-B14F-4D97-AF65-F5344CB8AC3E}">
        <p14:creationId xmlns:p14="http://schemas.microsoft.com/office/powerpoint/2010/main" val="144746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for students?</a:t>
            </a:r>
            <a:endParaRPr lang="en-US" dirty="0"/>
          </a:p>
        </p:txBody>
      </p:sp>
      <p:pic>
        <p:nvPicPr>
          <p:cNvPr id="6" name="Content Placeholder 5"/>
          <p:cNvPicPr>
            <a:picLocks noGrp="1" noChangeAspect="1"/>
          </p:cNvPicPr>
          <p:nvPr>
            <p:ph idx="1"/>
          </p:nvPr>
        </p:nvPicPr>
        <p:blipFill>
          <a:blip r:embed="rId2"/>
          <a:srcRect t="9779" b="9779"/>
          <a:stretch>
            <a:fillRect/>
          </a:stretch>
        </p:blipFill>
        <p:spPr>
          <a:xfrm>
            <a:off x="457200" y="1540684"/>
            <a:ext cx="5240830" cy="2882255"/>
          </a:xfrm>
        </p:spPr>
      </p:pic>
      <p:pic>
        <p:nvPicPr>
          <p:cNvPr id="7" name="Picture 6"/>
          <p:cNvPicPr>
            <a:picLocks noChangeAspect="1"/>
          </p:cNvPicPr>
          <p:nvPr/>
        </p:nvPicPr>
        <p:blipFill>
          <a:blip r:embed="rId3"/>
          <a:stretch>
            <a:fillRect/>
          </a:stretch>
        </p:blipFill>
        <p:spPr>
          <a:xfrm>
            <a:off x="5984875" y="1519748"/>
            <a:ext cx="2320924" cy="2903191"/>
          </a:xfrm>
          <a:prstGeom prst="rect">
            <a:avLst/>
          </a:prstGeom>
        </p:spPr>
      </p:pic>
      <p:sp>
        <p:nvSpPr>
          <p:cNvPr id="8" name="TextBox 7"/>
          <p:cNvSpPr txBox="1"/>
          <p:nvPr/>
        </p:nvSpPr>
        <p:spPr>
          <a:xfrm>
            <a:off x="584199" y="4589522"/>
            <a:ext cx="7848599" cy="1815882"/>
          </a:xfrm>
          <a:prstGeom prst="rect">
            <a:avLst/>
          </a:prstGeom>
          <a:noFill/>
        </p:spPr>
        <p:txBody>
          <a:bodyPr wrap="square" rtlCol="0">
            <a:spAutoFit/>
          </a:bodyPr>
          <a:lstStyle/>
          <a:p>
            <a:r>
              <a:rPr lang="en-US" sz="2800" dirty="0" smtClean="0"/>
              <a:t>Considering the need to address ‘student satisfaction’ in art schools and universities</a:t>
            </a:r>
          </a:p>
          <a:p>
            <a:r>
              <a:rPr lang="en-US" sz="2800" dirty="0" smtClean="0"/>
              <a:t>In balance with the need to offer challenge, </a:t>
            </a:r>
            <a:r>
              <a:rPr lang="en-US" sz="2800" dirty="0" err="1" smtClean="0"/>
              <a:t>energise</a:t>
            </a:r>
            <a:r>
              <a:rPr lang="en-US" sz="2800" dirty="0" smtClean="0"/>
              <a:t> practice and shift prejudice  </a:t>
            </a:r>
            <a:endParaRPr lang="en-US" sz="2800" dirty="0"/>
          </a:p>
        </p:txBody>
      </p:sp>
    </p:spTree>
    <p:extLst>
      <p:ext uri="{BB962C8B-B14F-4D97-AF65-F5344CB8AC3E}">
        <p14:creationId xmlns:p14="http://schemas.microsoft.com/office/powerpoint/2010/main" val="25863403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Responses in </a:t>
            </a:r>
            <a:r>
              <a:rPr lang="en-US" dirty="0" err="1" smtClean="0"/>
              <a:t>Posthuman</a:t>
            </a:r>
            <a:r>
              <a:rPr lang="en-US" dirty="0" smtClean="0"/>
              <a:t> </a:t>
            </a:r>
            <a:br>
              <a:rPr lang="en-US" dirty="0" smtClean="0"/>
            </a:br>
            <a:r>
              <a:rPr lang="en-US" dirty="0" smtClean="0"/>
              <a:t>Concerns for Affect</a:t>
            </a:r>
            <a:endParaRPr lang="en-US" dirty="0"/>
          </a:p>
        </p:txBody>
      </p:sp>
      <p:sp>
        <p:nvSpPr>
          <p:cNvPr id="3" name="Content Placeholder 2"/>
          <p:cNvSpPr>
            <a:spLocks noGrp="1"/>
          </p:cNvSpPr>
          <p:nvPr>
            <p:ph idx="1"/>
          </p:nvPr>
        </p:nvSpPr>
        <p:spPr>
          <a:xfrm>
            <a:off x="457200" y="1600200"/>
            <a:ext cx="8229600" cy="4972497"/>
          </a:xfrm>
        </p:spPr>
        <p:txBody>
          <a:bodyPr>
            <a:noAutofit/>
          </a:bodyPr>
          <a:lstStyle/>
          <a:p>
            <a:r>
              <a:rPr lang="en-US" sz="2800" dirty="0" smtClean="0"/>
              <a:t>Rancière – the urge to disrupt may become an oppressive or hierarchical norm, it can block or ‘lock’ student responses and participation (</a:t>
            </a:r>
            <a:r>
              <a:rPr lang="en-US" sz="2800" dirty="0" err="1" smtClean="0"/>
              <a:t>Ruitenberg</a:t>
            </a:r>
            <a:r>
              <a:rPr lang="en-US" sz="2800" dirty="0" smtClean="0"/>
              <a:t>, C.W. 2011, p. 211</a:t>
            </a:r>
            <a:r>
              <a:rPr lang="en-US" sz="2800" dirty="0" smtClean="0"/>
              <a:t>). How can we account for this?</a:t>
            </a:r>
            <a:endParaRPr lang="en-US" sz="2800" dirty="0" smtClean="0"/>
          </a:p>
          <a:p>
            <a:pPr marL="0" indent="0">
              <a:buNone/>
            </a:pPr>
            <a:endParaRPr lang="en-US" sz="2800" dirty="0" smtClean="0"/>
          </a:p>
          <a:p>
            <a:r>
              <a:rPr lang="en-US" sz="2800" dirty="0" smtClean="0"/>
              <a:t>To what extent</a:t>
            </a:r>
            <a:r>
              <a:rPr lang="en-US" sz="2800" dirty="0" smtClean="0"/>
              <a:t> could we </a:t>
            </a:r>
            <a:r>
              <a:rPr lang="en-US" sz="2800" dirty="0" smtClean="0"/>
              <a:t>include pedagogies that invite a range of affective responses, considering also affirmation and empathy (</a:t>
            </a:r>
            <a:r>
              <a:rPr lang="en-US" sz="2800" dirty="0" err="1" smtClean="0"/>
              <a:t>Braidotti</a:t>
            </a:r>
            <a:r>
              <a:rPr lang="en-US" sz="2800" dirty="0" smtClean="0"/>
              <a:t> 2013), as a disruption of experiences of alienation and isolation in art and society</a:t>
            </a:r>
            <a:r>
              <a:rPr lang="en-US" sz="2800" dirty="0" smtClean="0"/>
              <a:t>? </a:t>
            </a:r>
            <a:endParaRPr lang="en-US" sz="2800" dirty="0"/>
          </a:p>
        </p:txBody>
      </p:sp>
    </p:spTree>
    <p:extLst>
      <p:ext uri="{BB962C8B-B14F-4D97-AF65-F5344CB8AC3E}">
        <p14:creationId xmlns:p14="http://schemas.microsoft.com/office/powerpoint/2010/main" val="26363086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581</TotalTime>
  <Words>981</Words>
  <Application>Microsoft Macintosh PowerPoint</Application>
  <PresentationFormat>On-screen Show (4:3)</PresentationFormat>
  <Paragraphs>55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vt:lpstr>
      <vt:lpstr>Arts pedagogy as introduction of ‘strangeness’: disruptive aesthetic discourse and the concern for ‘student satisfaction’   </vt:lpstr>
      <vt:lpstr>Intentions </vt:lpstr>
      <vt:lpstr>Why does art pedagogy introduce ‘strangeness’</vt:lpstr>
      <vt:lpstr>How and why does art pedagogy introduce ‘strangeness’</vt:lpstr>
      <vt:lpstr>The Artist Address  in Pedagogy (Butler): ‘What kind of address is being made to us?’ (Murray 2007, p. 418)</vt:lpstr>
      <vt:lpstr>Artist Address Scenarios </vt:lpstr>
      <vt:lpstr>Artist Address Scenarios</vt:lpstr>
      <vt:lpstr>What happens for students?</vt:lpstr>
      <vt:lpstr>Responses in Posthuman  Concerns for Affect</vt:lpstr>
      <vt:lpstr>References</vt:lpstr>
    </vt:vector>
  </TitlesOfParts>
  <Company>the 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pedagogy as introduction of ‘strangeness’: disruptive aesthetic discourse and the concern for ‘student satisfaction’   </dc:title>
  <dc:creator>Miranda Matthews</dc:creator>
  <cp:lastModifiedBy>Miranda Matthews</cp:lastModifiedBy>
  <cp:revision>35</cp:revision>
  <dcterms:created xsi:type="dcterms:W3CDTF">2019-01-15T09:56:25Z</dcterms:created>
  <dcterms:modified xsi:type="dcterms:W3CDTF">2019-01-25T14:50:13Z</dcterms:modified>
</cp:coreProperties>
</file>