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255EF-F0FF-4537-8309-BFB076311B18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70220-7D43-4D56-94EE-EA70A5A18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73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688777-DF20-4042-8E25-EB73205A157C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1877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4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82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10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8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85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75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63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4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072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88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03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F0CB9-647D-4194-AA78-3F70A41884B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6F690-2764-482C-A2D4-64C9F629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16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cuk.ac.uk/research/outpu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139951" y="144464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600" dirty="0" smtClean="0"/>
              <a:t>Open Access, Research Funding and Goldsmiths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913" y="1773238"/>
            <a:ext cx="6400800" cy="6477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GB" dirty="0" smtClean="0"/>
              <a:t>Muriel E Swijghuisen Reigersberg</a:t>
            </a:r>
          </a:p>
          <a:p>
            <a:pPr>
              <a:defRPr/>
            </a:pPr>
            <a:endParaRPr lang="en-GB" dirty="0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9" y="2533650"/>
            <a:ext cx="201612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6" descr="Research Councils UK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5021263"/>
            <a:ext cx="33845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Content Placeholder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838" y="2346326"/>
            <a:ext cx="198755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9" y="4927600"/>
            <a:ext cx="30543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0638" y="4686300"/>
            <a:ext cx="295275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964" y="2579688"/>
            <a:ext cx="1692276" cy="23906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116580"/>
            <a:ext cx="3348038" cy="123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8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Grant Award Holders and Open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Research is funded by external sources</a:t>
            </a:r>
          </a:p>
          <a:p>
            <a:r>
              <a:rPr lang="en-GB" dirty="0" smtClean="0"/>
              <a:t>These external sources like to know what their money is being spent on</a:t>
            </a:r>
          </a:p>
          <a:p>
            <a:r>
              <a:rPr lang="en-GB" dirty="0" smtClean="0"/>
              <a:t>Open access is a way of demonstrating a return of investment/ part of reporting process.</a:t>
            </a:r>
          </a:p>
          <a:p>
            <a:r>
              <a:rPr lang="en-GB" dirty="0" smtClean="0"/>
              <a:t>Funder terms and conditions stipulate open access as being a requirement (RCUK since 1 April 2013).</a:t>
            </a:r>
          </a:p>
          <a:p>
            <a:r>
              <a:rPr lang="en-GB" dirty="0" smtClean="0"/>
              <a:t>Especially important where the tax payers money is involved (e.g. Research Councils UK [RCUK))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Grant holders (PIs/ students/ researchers funded by grants) responsible for reporting on open access/ depositing in GRO.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981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Access: What do funders want?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1500"/>
            <a:ext cx="10515600" cy="4343400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Hefce</a:t>
            </a:r>
            <a:r>
              <a:rPr lang="en-GB" dirty="0" smtClean="0"/>
              <a:t>/ RCUK have harmonised their OA requirements.</a:t>
            </a:r>
          </a:p>
          <a:p>
            <a:r>
              <a:rPr lang="en-GB" dirty="0" smtClean="0"/>
              <a:t>They want journal articles and conference proceedings to be made open access via a repository.</a:t>
            </a:r>
          </a:p>
          <a:p>
            <a:r>
              <a:rPr lang="en-GB" dirty="0" smtClean="0"/>
              <a:t>Monographs, non-standard ‘outputs’ do not need to be open access, </a:t>
            </a:r>
            <a:r>
              <a:rPr lang="en-GB" dirty="0" smtClean="0">
                <a:solidFill>
                  <a:srgbClr val="FF0000"/>
                </a:solidFill>
              </a:rPr>
              <a:t>but we can make them open access if we like</a:t>
            </a:r>
            <a:r>
              <a:rPr lang="en-GB" dirty="0" smtClean="0"/>
              <a:t>.</a:t>
            </a:r>
          </a:p>
          <a:p>
            <a:r>
              <a:rPr lang="en-GB" dirty="0" smtClean="0"/>
              <a:t>RCUK theses can be open access</a:t>
            </a:r>
            <a:r>
              <a:rPr lang="en-GB" dirty="0" smtClean="0">
                <a:solidFill>
                  <a:srgbClr val="FF0000"/>
                </a:solidFill>
              </a:rPr>
              <a:t>, where appropriate, but exceptions can be arranged.</a:t>
            </a:r>
          </a:p>
          <a:p>
            <a:r>
              <a:rPr lang="en-GB" dirty="0" smtClean="0"/>
              <a:t>Funders will specify what they want in their terms and conditions</a:t>
            </a:r>
          </a:p>
          <a:p>
            <a:r>
              <a:rPr lang="en-GB" dirty="0" smtClean="0"/>
              <a:t>Some funders, are not too bothered (e.g. </a:t>
            </a:r>
            <a:r>
              <a:rPr lang="en-GB" dirty="0" err="1" smtClean="0"/>
              <a:t>Leverhulme</a:t>
            </a:r>
            <a:r>
              <a:rPr lang="en-GB" dirty="0" smtClean="0"/>
              <a:t> Trust….</a:t>
            </a:r>
            <a:r>
              <a:rPr lang="en-GB" dirty="0" smtClean="0">
                <a:solidFill>
                  <a:srgbClr val="FF0000"/>
                </a:solidFill>
              </a:rPr>
              <a:t>BUT….DON’T FORGET THE REF!!!!)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01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Open Access: What is being done by Goldsmiths?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Goldsmiths is monitoring open access developments and implementing locally appropriate strategies:</a:t>
            </a:r>
          </a:p>
          <a:p>
            <a:r>
              <a:rPr lang="en-GB" dirty="0" smtClean="0"/>
              <a:t>Open access policies and mandates may change</a:t>
            </a:r>
          </a:p>
          <a:p>
            <a:r>
              <a:rPr lang="en-GB" dirty="0" smtClean="0"/>
              <a:t>Publishers will begin offering different open access options</a:t>
            </a:r>
          </a:p>
          <a:p>
            <a:r>
              <a:rPr lang="en-GB" dirty="0" smtClean="0"/>
              <a:t>Licencing/ copyright/ pricing arrangements offered by journals will change</a:t>
            </a:r>
          </a:p>
          <a:p>
            <a:r>
              <a:rPr lang="en-GB" dirty="0" smtClean="0"/>
              <a:t>ORCID numbers and Digital Object Identifiers (DOI)</a:t>
            </a:r>
          </a:p>
          <a:p>
            <a:pPr marL="0" indent="0">
              <a:buNone/>
            </a:pPr>
            <a:r>
              <a:rPr lang="en-GB" dirty="0" smtClean="0"/>
              <a:t>Goldsmiths is compiling an FAQ for ourselves/ people like us to consult. Your input is valued so do get in touch!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openaccess@gold.ac.uk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7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Access: What should YOU do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7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Get up to speed with open access information and debates out there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http://www.rcuk.ac.uk/research/outputs/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Carefully read the terms and conditions of your grant (if you are on one)</a:t>
            </a:r>
          </a:p>
          <a:p>
            <a:pPr marL="0" indent="0">
              <a:buNone/>
            </a:pPr>
            <a:r>
              <a:rPr lang="en-GB" dirty="0" smtClean="0"/>
              <a:t>Deposit your articles and conference proceedings on Goldsmiths Research Online (GRO)</a:t>
            </a:r>
          </a:p>
          <a:p>
            <a:pPr marL="0" indent="0">
              <a:buNone/>
            </a:pPr>
            <a:r>
              <a:rPr lang="en-GB" dirty="0" smtClean="0"/>
              <a:t>Talk to your supervisor/ Graduate School</a:t>
            </a:r>
          </a:p>
          <a:p>
            <a:pPr marL="0" indent="0">
              <a:buNone/>
            </a:pPr>
            <a:r>
              <a:rPr lang="en-GB" dirty="0" smtClean="0"/>
              <a:t>Liaise with journals about their requirements/ negotiate if you can (e.g. if not publishing in the UK)</a:t>
            </a:r>
          </a:p>
          <a:p>
            <a:pPr marL="0" indent="0" algn="ctr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Contact us: openaccess@gold.ac.uk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26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386</Words>
  <Application>Microsoft Office PowerPoint</Application>
  <PresentationFormat>Custom</PresentationFormat>
  <Paragraphs>34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Open Access, Research Funding and Goldsmiths</vt:lpstr>
      <vt:lpstr>Grant Award Holders and Open Access</vt:lpstr>
      <vt:lpstr>Open Access: What do funders want?</vt:lpstr>
      <vt:lpstr>Open Access: What is being done by Goldsmiths?</vt:lpstr>
      <vt:lpstr>Open Access: What should YOU do now?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Access, Research Funding and Goldsmiths</dc:title>
  <dc:creator>Muriel Swijghuisen Reigersb</dc:creator>
  <cp:lastModifiedBy>Andrew Gray</cp:lastModifiedBy>
  <cp:revision>10</cp:revision>
  <dcterms:created xsi:type="dcterms:W3CDTF">2014-05-12T12:21:01Z</dcterms:created>
  <dcterms:modified xsi:type="dcterms:W3CDTF">2015-05-12T10:38:58Z</dcterms:modified>
</cp:coreProperties>
</file>