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1" r:id="rId5"/>
    <p:sldId id="259" r:id="rId6"/>
    <p:sldId id="260" r:id="rId7"/>
    <p:sldId id="268" r:id="rId8"/>
    <p:sldId id="269" r:id="rId9"/>
    <p:sldId id="270" r:id="rId10"/>
    <p:sldId id="271" r:id="rId11"/>
    <p:sldId id="263" r:id="rId12"/>
    <p:sldId id="264" r:id="rId13"/>
    <p:sldId id="265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4931B-411F-4647-920F-41D2CD6F6234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98ACB-00E7-4D52-9721-A976BB791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002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4E6F-EE3D-43D9-98FE-0B6A0B3799E3}" type="datetimeFigureOut">
              <a:rPr lang="en-GB" smtClean="0"/>
              <a:pPr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35D9-97A4-407B-8B8A-E028DB194EA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55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4E6F-EE3D-43D9-98FE-0B6A0B3799E3}" type="datetimeFigureOut">
              <a:rPr lang="en-GB" smtClean="0"/>
              <a:pPr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35D9-97A4-407B-8B8A-E028DB194EA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46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4E6F-EE3D-43D9-98FE-0B6A0B3799E3}" type="datetimeFigureOut">
              <a:rPr lang="en-GB" smtClean="0"/>
              <a:pPr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35D9-97A4-407B-8B8A-E028DB194EA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32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4E6F-EE3D-43D9-98FE-0B6A0B3799E3}" type="datetimeFigureOut">
              <a:rPr lang="en-GB" smtClean="0"/>
              <a:pPr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35D9-97A4-407B-8B8A-E028DB194EA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716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4E6F-EE3D-43D9-98FE-0B6A0B3799E3}" type="datetimeFigureOut">
              <a:rPr lang="en-GB" smtClean="0"/>
              <a:pPr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35D9-97A4-407B-8B8A-E028DB194EA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82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4E6F-EE3D-43D9-98FE-0B6A0B3799E3}" type="datetimeFigureOut">
              <a:rPr lang="en-GB" smtClean="0"/>
              <a:pPr/>
              <a:t>24/10/2014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35D9-97A4-407B-8B8A-E028DB194EA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23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4E6F-EE3D-43D9-98FE-0B6A0B3799E3}" type="datetimeFigureOut">
              <a:rPr lang="en-GB" smtClean="0"/>
              <a:pPr/>
              <a:t>24/10/2014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35D9-97A4-407B-8B8A-E028DB194EA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02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4E6F-EE3D-43D9-98FE-0B6A0B3799E3}" type="datetimeFigureOut">
              <a:rPr lang="en-GB" smtClean="0"/>
              <a:pPr/>
              <a:t>24/10/2014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35D9-97A4-407B-8B8A-E028DB194EA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996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4E6F-EE3D-43D9-98FE-0B6A0B3799E3}" type="datetimeFigureOut">
              <a:rPr lang="en-GB" smtClean="0"/>
              <a:pPr/>
              <a:t>24/10/2014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35D9-97A4-407B-8B8A-E028DB194EA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94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4E6F-EE3D-43D9-98FE-0B6A0B3799E3}" type="datetimeFigureOut">
              <a:rPr lang="en-GB" smtClean="0"/>
              <a:pPr/>
              <a:t>24/10/2014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35D9-97A4-407B-8B8A-E028DB194EA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48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4E6F-EE3D-43D9-98FE-0B6A0B3799E3}" type="datetimeFigureOut">
              <a:rPr lang="en-GB" smtClean="0"/>
              <a:pPr/>
              <a:t>24/10/2014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35D9-97A4-407B-8B8A-E028DB194EA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305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44E6F-EE3D-43D9-98FE-0B6A0B3799E3}" type="datetimeFigureOut">
              <a:rPr lang="en-GB" smtClean="0"/>
              <a:pPr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135D9-97A4-407B-8B8A-E028DB194EA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56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gro@gold.ac.uk" TargetMode="External"/><Relationship Id="rId2" Type="http://schemas.openxmlformats.org/officeDocument/2006/relationships/hyperlink" Target="mailto:openaccess@gold.ac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fce.ac.uk/whatwedo/rsrch/rinfrastruct/oa/policy/" TargetMode="External"/><Relationship Id="rId2" Type="http://schemas.openxmlformats.org/officeDocument/2006/relationships/hyperlink" Target="http://www.sherpa.ac.uk/romeo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www.hefce.ac.uk/whatwedo/rsrch/rinfrastruct/oa/faq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gro@gold.ac.uk" TargetMode="External"/><Relationship Id="rId2" Type="http://schemas.openxmlformats.org/officeDocument/2006/relationships/hyperlink" Target="mailto:a.gray@gold.ac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mailto:openaccess@gold.ac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American typewriter"/>
              </a:rPr>
              <a:t>Open Access and REF2020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latin typeface="American Typewriter"/>
                <a:cs typeface="American Typewriter"/>
              </a:rPr>
              <a:t>How not to let new HEFCE rules ruin your life</a:t>
            </a:r>
            <a:endParaRPr lang="en-GB" dirty="0">
              <a:latin typeface="American Typewriter"/>
              <a:cs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13176"/>
            <a:ext cx="8229600" cy="17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799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</a:rPr>
              <a:t>Other Exceptions</a:t>
            </a:r>
            <a:endParaRPr lang="en-GB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latin typeface="American Typewriter"/>
              </a:rPr>
              <a:t>“In </a:t>
            </a:r>
            <a:r>
              <a:rPr lang="en-US" sz="2400" dirty="0">
                <a:latin typeface="American Typewriter"/>
              </a:rPr>
              <a:t>very exceptional cases, it may not be possible for an output to meet the open </a:t>
            </a:r>
            <a:r>
              <a:rPr lang="en-US" sz="2400" dirty="0" smtClean="0">
                <a:latin typeface="American Typewriter"/>
              </a:rPr>
              <a:t>access </a:t>
            </a:r>
            <a:r>
              <a:rPr lang="en-US" sz="2400" dirty="0">
                <a:latin typeface="American Typewriter"/>
              </a:rPr>
              <a:t>requirements set out by this policy for a reason not covered by the exceptions </a:t>
            </a:r>
            <a:r>
              <a:rPr lang="en-US" sz="2400" dirty="0" smtClean="0">
                <a:latin typeface="American Typewriter"/>
              </a:rPr>
              <a:t>listed </a:t>
            </a:r>
            <a:r>
              <a:rPr lang="en-US" sz="2400" dirty="0">
                <a:latin typeface="American Typewriter"/>
              </a:rPr>
              <a:t>above. We will require a short written explanation for why the output could not meet </a:t>
            </a:r>
            <a:r>
              <a:rPr lang="en-US" sz="2400" dirty="0" smtClean="0">
                <a:latin typeface="American Typewriter"/>
              </a:rPr>
              <a:t>the </a:t>
            </a:r>
            <a:r>
              <a:rPr lang="en-US" sz="2400" dirty="0">
                <a:latin typeface="American Typewriter"/>
              </a:rPr>
              <a:t>open access requirements at the point of submission to the REF. We expect that </a:t>
            </a:r>
            <a:r>
              <a:rPr lang="en-US" sz="2400" dirty="0" smtClean="0">
                <a:latin typeface="American Typewriter"/>
              </a:rPr>
              <a:t>such </a:t>
            </a:r>
            <a:r>
              <a:rPr lang="en-US" sz="2400" dirty="0">
                <a:latin typeface="American Typewriter"/>
              </a:rPr>
              <a:t>cases should be </a:t>
            </a:r>
            <a:r>
              <a:rPr lang="en-US" sz="2400" dirty="0" smtClean="0">
                <a:latin typeface="American Typewriter"/>
              </a:rPr>
              <a:t>extremely </a:t>
            </a:r>
            <a:r>
              <a:rPr lang="en-US" sz="2400" dirty="0">
                <a:latin typeface="American Typewriter"/>
              </a:rPr>
              <a:t>rare. We will establish the process for considering </a:t>
            </a:r>
            <a:r>
              <a:rPr lang="en-US" sz="2400" dirty="0" err="1" smtClean="0">
                <a:latin typeface="American Typewriter"/>
              </a:rPr>
              <a:t>themas</a:t>
            </a:r>
            <a:r>
              <a:rPr lang="en-US" sz="2400" dirty="0" smtClean="0">
                <a:latin typeface="American Typewriter"/>
              </a:rPr>
              <a:t> </a:t>
            </a:r>
            <a:r>
              <a:rPr lang="en-US" sz="2400" dirty="0">
                <a:latin typeface="American Typewriter"/>
              </a:rPr>
              <a:t>part of our more detailed work to develop the post-2014 </a:t>
            </a:r>
            <a:r>
              <a:rPr lang="en-US" sz="2400" dirty="0" smtClean="0">
                <a:latin typeface="American Typewriter"/>
              </a:rPr>
              <a:t>REF”</a:t>
            </a:r>
            <a:endParaRPr lang="en-GB" sz="2400" dirty="0">
              <a:latin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13176"/>
            <a:ext cx="8229600" cy="17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9646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  <a:cs typeface="American Typewriter"/>
              </a:rPr>
              <a:t>What we will do</a:t>
            </a:r>
            <a:endParaRPr lang="en-GB" b="1" dirty="0"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American Typewriter"/>
                <a:cs typeface="American Typewriter"/>
              </a:rPr>
              <a:t>Check embargo dates</a:t>
            </a:r>
          </a:p>
          <a:p>
            <a:r>
              <a:rPr lang="en-GB" sz="2800" dirty="0" smtClean="0">
                <a:latin typeface="American Typewriter"/>
                <a:cs typeface="American Typewriter"/>
              </a:rPr>
              <a:t>Add in extra metadata e.g. </a:t>
            </a:r>
            <a:r>
              <a:rPr lang="en-GB" sz="2800" dirty="0" err="1" smtClean="0">
                <a:latin typeface="American Typewriter"/>
                <a:cs typeface="American Typewriter"/>
              </a:rPr>
              <a:t>vol</a:t>
            </a:r>
            <a:r>
              <a:rPr lang="en-GB" sz="2800" dirty="0" smtClean="0">
                <a:latin typeface="American Typewriter"/>
                <a:cs typeface="American Typewriter"/>
              </a:rPr>
              <a:t>, issue</a:t>
            </a:r>
          </a:p>
          <a:p>
            <a:r>
              <a:rPr lang="en-GB" sz="2800" dirty="0" smtClean="0">
                <a:latin typeface="American Typewriter"/>
                <a:cs typeface="American Typewriter"/>
              </a:rPr>
              <a:t>Contact you for full text</a:t>
            </a:r>
          </a:p>
          <a:p>
            <a:r>
              <a:rPr lang="en-GB" sz="2800" dirty="0" smtClean="0">
                <a:latin typeface="American Typewriter"/>
                <a:cs typeface="American Typewriter"/>
              </a:rPr>
              <a:t>Make available at right time</a:t>
            </a:r>
          </a:p>
          <a:p>
            <a:r>
              <a:rPr lang="en-GB" sz="2800" dirty="0" smtClean="0">
                <a:latin typeface="American Typewriter"/>
                <a:cs typeface="American Typewriter"/>
              </a:rPr>
              <a:t>Automate as much as </a:t>
            </a:r>
            <a:r>
              <a:rPr lang="en-GB" sz="2800" dirty="0" smtClean="0">
                <a:latin typeface="American Typewriter"/>
                <a:cs typeface="American Typewriter"/>
              </a:rPr>
              <a:t>possible</a:t>
            </a:r>
          </a:p>
          <a:p>
            <a:r>
              <a:rPr lang="en-GB" sz="2800" dirty="0" smtClean="0">
                <a:latin typeface="American Typewriter"/>
                <a:cs typeface="American Typewriter"/>
              </a:rPr>
              <a:t>Collate exception evidence for HEFCE</a:t>
            </a:r>
            <a:endParaRPr lang="en-GB" sz="2800" dirty="0">
              <a:latin typeface="American Typewriter"/>
              <a:cs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13176"/>
            <a:ext cx="8229600" cy="17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417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  <a:cs typeface="American Typewriter"/>
              </a:rPr>
              <a:t>What you need to do</a:t>
            </a:r>
            <a:endParaRPr lang="en-GB" b="1" dirty="0"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American Typewriter"/>
                <a:cs typeface="American Typewriter"/>
              </a:rPr>
              <a:t>Keep your AAM</a:t>
            </a:r>
          </a:p>
          <a:p>
            <a:r>
              <a:rPr lang="en-GB" sz="2800" dirty="0" smtClean="0">
                <a:latin typeface="American Typewriter"/>
                <a:cs typeface="American Typewriter"/>
              </a:rPr>
              <a:t>On acceptance deposit into GRO</a:t>
            </a:r>
          </a:p>
          <a:p>
            <a:r>
              <a:rPr lang="en-GB" sz="2800" dirty="0" smtClean="0">
                <a:latin typeface="American Typewriter"/>
                <a:cs typeface="American Typewriter"/>
              </a:rPr>
              <a:t>Check that your journal/publisher/conference has an Open Access policy</a:t>
            </a:r>
          </a:p>
          <a:p>
            <a:r>
              <a:rPr lang="en-GB" sz="2800" dirty="0" smtClean="0">
                <a:latin typeface="American Typewriter"/>
                <a:cs typeface="American Typewriter"/>
              </a:rPr>
              <a:t>Contact </a:t>
            </a:r>
            <a:r>
              <a:rPr lang="en-GB" sz="2800" dirty="0" smtClean="0">
                <a:latin typeface="American Typewriter"/>
                <a:cs typeface="American Typewriter"/>
                <a:hlinkClick r:id="rId2"/>
              </a:rPr>
              <a:t>openaccess@gold.ac.uk</a:t>
            </a:r>
            <a:r>
              <a:rPr lang="en-GB" sz="2800" dirty="0" smtClean="0">
                <a:latin typeface="American Typewriter"/>
                <a:cs typeface="American Typewriter"/>
              </a:rPr>
              <a:t> </a:t>
            </a:r>
            <a:r>
              <a:rPr lang="en-GB" sz="2800" dirty="0" smtClean="0">
                <a:latin typeface="American Typewriter"/>
                <a:cs typeface="American Typewriter"/>
                <a:hlinkClick r:id="rId3"/>
              </a:rPr>
              <a:t>gro@gold.ac.uk</a:t>
            </a:r>
            <a:r>
              <a:rPr lang="en-GB" sz="2800" dirty="0" smtClean="0">
                <a:latin typeface="American Typewriter"/>
                <a:cs typeface="American Typewriter"/>
              </a:rPr>
              <a:t> </a:t>
            </a:r>
            <a:endParaRPr lang="en-GB" sz="2800" dirty="0">
              <a:latin typeface="American Typewriter"/>
              <a:cs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13176"/>
            <a:ext cx="8229600" cy="17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241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</a:rPr>
              <a:t>Links</a:t>
            </a:r>
            <a:endParaRPr lang="en-GB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latin typeface="American Typewriter"/>
              </a:rPr>
              <a:t>Sherpa </a:t>
            </a:r>
            <a:r>
              <a:rPr lang="en-GB" sz="2400" dirty="0" smtClean="0">
                <a:latin typeface="American Typewriter"/>
              </a:rPr>
              <a:t>Romeo – publisher/journal permissions </a:t>
            </a:r>
            <a:r>
              <a:rPr lang="en-GB" sz="2400" dirty="0">
                <a:latin typeface="American Typewriter"/>
                <a:hlinkClick r:id="rId2"/>
              </a:rPr>
              <a:t>http://</a:t>
            </a:r>
            <a:r>
              <a:rPr lang="en-GB" sz="2400" dirty="0" smtClean="0">
                <a:latin typeface="American Typewriter"/>
                <a:hlinkClick r:id="rId2"/>
              </a:rPr>
              <a:t>www.sherpa.ac.uk/romeo/</a:t>
            </a:r>
            <a:r>
              <a:rPr lang="en-GB" sz="2400" dirty="0" smtClean="0">
                <a:latin typeface="American Typewriter"/>
              </a:rPr>
              <a:t> </a:t>
            </a:r>
            <a:endParaRPr lang="en-GB" sz="2400" dirty="0" smtClean="0">
              <a:latin typeface="American Typewriter"/>
            </a:endParaRPr>
          </a:p>
          <a:p>
            <a:r>
              <a:rPr lang="en-GB" sz="2400" dirty="0" smtClean="0">
                <a:latin typeface="American Typewriter"/>
              </a:rPr>
              <a:t>HEFCE </a:t>
            </a:r>
            <a:r>
              <a:rPr lang="en-GB" sz="2400" dirty="0">
                <a:latin typeface="American Typewriter"/>
              </a:rPr>
              <a:t>policy </a:t>
            </a:r>
            <a:r>
              <a:rPr lang="en-GB" sz="2400" dirty="0">
                <a:latin typeface="American Typewriter"/>
                <a:hlinkClick r:id="rId3"/>
              </a:rPr>
              <a:t>http://www.hefce.ac.uk/whatwedo/rsrch/rinfrastruct/oa/policy</a:t>
            </a:r>
            <a:r>
              <a:rPr lang="en-GB" sz="2400" dirty="0" smtClean="0">
                <a:latin typeface="American Typewriter"/>
                <a:hlinkClick r:id="rId3"/>
              </a:rPr>
              <a:t>/</a:t>
            </a:r>
            <a:r>
              <a:rPr lang="en-GB" sz="2400" dirty="0" smtClean="0">
                <a:latin typeface="American Typewriter"/>
              </a:rPr>
              <a:t> </a:t>
            </a:r>
            <a:endParaRPr lang="en-GB" sz="2400" dirty="0" smtClean="0">
              <a:latin typeface="American Typewriter"/>
            </a:endParaRPr>
          </a:p>
          <a:p>
            <a:r>
              <a:rPr lang="en-GB" sz="2400" dirty="0" smtClean="0">
                <a:latin typeface="American Typewriter"/>
              </a:rPr>
              <a:t>HEFCE </a:t>
            </a:r>
            <a:r>
              <a:rPr lang="en-GB" sz="2400" dirty="0">
                <a:latin typeface="American Typewriter"/>
              </a:rPr>
              <a:t>FAQs </a:t>
            </a:r>
            <a:r>
              <a:rPr lang="en-GB" sz="2400" dirty="0">
                <a:latin typeface="American Typewriter"/>
                <a:hlinkClick r:id="rId4"/>
              </a:rPr>
              <a:t>http://www.hefce.ac.uk/whatwedo/rsrch/rinfrastruct/oa/faq</a:t>
            </a:r>
            <a:r>
              <a:rPr lang="en-GB" sz="2400" dirty="0" smtClean="0">
                <a:latin typeface="American Typewriter"/>
                <a:hlinkClick r:id="rId4"/>
              </a:rPr>
              <a:t>/</a:t>
            </a:r>
            <a:r>
              <a:rPr lang="en-GB" sz="2400" dirty="0" smtClean="0">
                <a:latin typeface="American Typewriter"/>
              </a:rPr>
              <a:t> </a:t>
            </a:r>
            <a:endParaRPr lang="en-GB" sz="2400" dirty="0">
              <a:latin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13176"/>
            <a:ext cx="8229600" cy="17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5187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</a:rPr>
              <a:t>Questions</a:t>
            </a:r>
            <a:endParaRPr lang="en-GB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>
              <a:latin typeface="American Typewriter"/>
            </a:endParaRPr>
          </a:p>
          <a:p>
            <a:pPr marL="0" indent="0" algn="ctr">
              <a:buNone/>
            </a:pPr>
            <a:r>
              <a:rPr lang="en-GB" dirty="0" smtClean="0">
                <a:latin typeface="American Typewriter"/>
              </a:rPr>
              <a:t>Andrew </a:t>
            </a:r>
            <a:r>
              <a:rPr lang="en-GB" dirty="0" err="1" smtClean="0">
                <a:latin typeface="American Typewriter"/>
              </a:rPr>
              <a:t>Gray</a:t>
            </a:r>
            <a:r>
              <a:rPr lang="en-GB" dirty="0" smtClean="0">
                <a:latin typeface="American Typewriter"/>
              </a:rPr>
              <a:t> </a:t>
            </a:r>
            <a:r>
              <a:rPr lang="en-GB" dirty="0" smtClean="0">
                <a:latin typeface="American Typewriter"/>
                <a:hlinkClick r:id="rId2"/>
              </a:rPr>
              <a:t>a.gray@gold.ac.uk</a:t>
            </a:r>
            <a:endParaRPr lang="en-GB" dirty="0" smtClean="0">
              <a:latin typeface="American Typewriter"/>
            </a:endParaRPr>
          </a:p>
          <a:p>
            <a:pPr marL="0" indent="0" algn="ctr">
              <a:buNone/>
            </a:pPr>
            <a:r>
              <a:rPr lang="en-GB" dirty="0" smtClean="0">
                <a:latin typeface="American Typewriter"/>
              </a:rPr>
              <a:t>GRO </a:t>
            </a:r>
            <a:r>
              <a:rPr lang="en-GB" dirty="0" smtClean="0">
                <a:latin typeface="American Typewriter"/>
                <a:hlinkClick r:id="rId3"/>
              </a:rPr>
              <a:t>gro@gold.ac.uk</a:t>
            </a:r>
            <a:endParaRPr lang="en-GB" dirty="0" smtClean="0">
              <a:latin typeface="American Typewriter"/>
            </a:endParaRPr>
          </a:p>
          <a:p>
            <a:pPr marL="0" indent="0" algn="ctr">
              <a:buNone/>
            </a:pPr>
            <a:r>
              <a:rPr lang="en-GB" dirty="0" smtClean="0">
                <a:latin typeface="American Typewriter"/>
              </a:rPr>
              <a:t>Open Access Team </a:t>
            </a:r>
            <a:r>
              <a:rPr lang="en-GB" dirty="0" smtClean="0">
                <a:latin typeface="American Typewriter"/>
                <a:hlinkClick r:id="rId4"/>
              </a:rPr>
              <a:t>openaccess@gold.ac.uk</a:t>
            </a:r>
            <a:r>
              <a:rPr lang="en-GB" dirty="0" smtClean="0">
                <a:latin typeface="American Typewriter"/>
              </a:rPr>
              <a:t> </a:t>
            </a:r>
            <a:endParaRPr lang="en-GB" dirty="0">
              <a:latin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13176"/>
            <a:ext cx="8229600" cy="17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8322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American Typewriter"/>
              </a:rPr>
              <a:t>Research Evaluation Framework</a:t>
            </a:r>
            <a:endParaRPr lang="en-GB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merican Typewriter"/>
              </a:rPr>
              <a:t>Funding from HEFCE based on research</a:t>
            </a:r>
          </a:p>
          <a:p>
            <a:r>
              <a:rPr lang="en-GB" sz="2400" dirty="0" smtClean="0">
                <a:latin typeface="American Typewriter"/>
              </a:rPr>
              <a:t>Every 5/6 years</a:t>
            </a:r>
          </a:p>
          <a:p>
            <a:r>
              <a:rPr lang="en-GB" sz="2400" dirty="0" smtClean="0">
                <a:latin typeface="American Typewriter"/>
              </a:rPr>
              <a:t>Accountability for public funding of research</a:t>
            </a:r>
          </a:p>
          <a:p>
            <a:r>
              <a:rPr lang="en-GB" sz="2400" dirty="0">
                <a:latin typeface="American Typewriter"/>
              </a:rPr>
              <a:t>D</a:t>
            </a:r>
            <a:r>
              <a:rPr lang="en-GB" sz="2400" dirty="0" smtClean="0">
                <a:latin typeface="American Typewriter"/>
              </a:rPr>
              <a:t>emonstrates </a:t>
            </a:r>
            <a:r>
              <a:rPr lang="en-GB" sz="2400" dirty="0">
                <a:latin typeface="American Typewriter"/>
              </a:rPr>
              <a:t>benefits of research </a:t>
            </a:r>
            <a:r>
              <a:rPr lang="en-GB" sz="2400" dirty="0" smtClean="0">
                <a:latin typeface="American Typewriter"/>
              </a:rPr>
              <a:t>investment</a:t>
            </a:r>
          </a:p>
          <a:p>
            <a:r>
              <a:rPr lang="en-GB" sz="2400" dirty="0">
                <a:latin typeface="American Typewriter"/>
              </a:rPr>
              <a:t>E</a:t>
            </a:r>
            <a:r>
              <a:rPr lang="en-GB" sz="2400" dirty="0" smtClean="0">
                <a:latin typeface="American Typewriter"/>
              </a:rPr>
              <a:t>stablishes </a:t>
            </a:r>
            <a:r>
              <a:rPr lang="en-GB" sz="2400" dirty="0">
                <a:latin typeface="American Typewriter"/>
              </a:rPr>
              <a:t>reputational </a:t>
            </a:r>
            <a:r>
              <a:rPr lang="en-GB" sz="2400" dirty="0" smtClean="0">
                <a:latin typeface="American Typewriter"/>
              </a:rPr>
              <a:t>yardsticks</a:t>
            </a:r>
          </a:p>
          <a:p>
            <a:r>
              <a:rPr lang="en-GB" sz="2400" dirty="0">
                <a:latin typeface="American Typewriter"/>
              </a:rPr>
              <a:t>P</a:t>
            </a:r>
            <a:r>
              <a:rPr lang="en-GB" sz="2400" dirty="0" smtClean="0">
                <a:latin typeface="American Typewriter"/>
              </a:rPr>
              <a:t>rovides </a:t>
            </a:r>
            <a:r>
              <a:rPr lang="en-GB" sz="2400" dirty="0">
                <a:latin typeface="American Typewriter"/>
              </a:rPr>
              <a:t>benchmarking </a:t>
            </a:r>
            <a:r>
              <a:rPr lang="en-GB" sz="2400" dirty="0" smtClean="0">
                <a:latin typeface="American Typewriter"/>
              </a:rPr>
              <a:t>information</a:t>
            </a:r>
          </a:p>
          <a:p>
            <a:r>
              <a:rPr lang="en-GB" sz="2400" dirty="0" smtClean="0">
                <a:latin typeface="American Typewriter"/>
              </a:rPr>
              <a:t>36 subject areas</a:t>
            </a:r>
            <a:endParaRPr lang="en-GB" sz="2400" dirty="0">
              <a:latin typeface="American Typewriter"/>
            </a:endParaRPr>
          </a:p>
          <a:p>
            <a:endParaRPr lang="en-GB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13176"/>
            <a:ext cx="8229600" cy="17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1525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  <a:cs typeface="American Typewriter"/>
              </a:rPr>
              <a:t>HEFCE OA Basics</a:t>
            </a:r>
            <a:endParaRPr lang="en-GB" b="1" dirty="0"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latin typeface="American typewriter"/>
              </a:rPr>
              <a:t>Open Access ‘requirement’ for REF2020</a:t>
            </a:r>
          </a:p>
          <a:p>
            <a:r>
              <a:rPr lang="en-GB" sz="2400" dirty="0" smtClean="0">
                <a:latin typeface="American typewriter"/>
              </a:rPr>
              <a:t>Articles and conference proceedings (with an ISSN)</a:t>
            </a:r>
          </a:p>
          <a:p>
            <a:r>
              <a:rPr lang="en-GB" sz="2400" dirty="0" smtClean="0">
                <a:latin typeface="American typewriter"/>
              </a:rPr>
              <a:t>Applies to funded and unfunded papers</a:t>
            </a:r>
          </a:p>
          <a:p>
            <a:r>
              <a:rPr lang="en-GB" sz="2400" dirty="0" smtClean="0">
                <a:latin typeface="American typewriter"/>
              </a:rPr>
              <a:t>Deposited in an institutional/subject repository</a:t>
            </a:r>
          </a:p>
          <a:p>
            <a:r>
              <a:rPr lang="en-GB" sz="2400" dirty="0" smtClean="0">
                <a:latin typeface="American typewriter"/>
              </a:rPr>
              <a:t>On ‘article acceptance’ date</a:t>
            </a:r>
          </a:p>
          <a:p>
            <a:r>
              <a:rPr lang="en-GB" sz="2400" dirty="0" smtClean="0">
                <a:latin typeface="American typewriter"/>
              </a:rPr>
              <a:t>Policy applies to all articles/proceedings accepted from April </a:t>
            </a:r>
            <a:r>
              <a:rPr lang="en-GB" sz="2400" dirty="0" smtClean="0">
                <a:latin typeface="American typewriter"/>
              </a:rPr>
              <a:t>2016</a:t>
            </a:r>
          </a:p>
          <a:p>
            <a:r>
              <a:rPr lang="en-GB" sz="2400" dirty="0" smtClean="0">
                <a:latin typeface="American typewriter"/>
              </a:rPr>
              <a:t>If not deposited/made accessible not eligible for REF submission</a:t>
            </a:r>
            <a:endParaRPr lang="en-GB" sz="2400" dirty="0" smtClean="0">
              <a:latin typeface="American typewriter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13176"/>
            <a:ext cx="8229600" cy="17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829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  <a:cs typeface="American Typewriter"/>
              </a:rPr>
              <a:t>Other Outputs</a:t>
            </a:r>
            <a:endParaRPr lang="en-GB" b="1" dirty="0"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100" dirty="0" smtClean="0">
                <a:latin typeface="American Typewriter"/>
                <a:cs typeface="American Typewriter"/>
              </a:rPr>
              <a:t>Open Access requirement does not apply</a:t>
            </a:r>
          </a:p>
          <a:p>
            <a:r>
              <a:rPr lang="en-GB" sz="3100" dirty="0" smtClean="0">
                <a:latin typeface="American Typewriter"/>
                <a:cs typeface="American Typewriter"/>
              </a:rPr>
              <a:t>However HEFCE state that ‘credit’ will be given to institutions that make other outputs Open Access</a:t>
            </a:r>
          </a:p>
          <a:p>
            <a:r>
              <a:rPr lang="en-GB" sz="3100" dirty="0" smtClean="0">
                <a:latin typeface="American Typewriter"/>
                <a:cs typeface="American Typewriter"/>
              </a:rPr>
              <a:t>Criteria for this has not yet been defined</a:t>
            </a:r>
            <a:endParaRPr lang="en-GB" sz="3100" dirty="0">
              <a:latin typeface="American Typewriter"/>
              <a:cs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13176"/>
            <a:ext cx="8229600" cy="17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8531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  <a:cs typeface="American Typewriter"/>
              </a:rPr>
              <a:t>Details</a:t>
            </a:r>
            <a:endParaRPr lang="en-GB" b="1" dirty="0"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GB" sz="2600" dirty="0" smtClean="0">
                <a:latin typeface="American Typewriter"/>
                <a:cs typeface="American Typewriter"/>
              </a:rPr>
              <a:t>Author Accepted Manuscript AAM (version after peer review</a:t>
            </a:r>
            <a:r>
              <a:rPr lang="en-GB" sz="2600" dirty="0" smtClean="0">
                <a:latin typeface="American Typewriter"/>
                <a:cs typeface="American Typewriter"/>
              </a:rPr>
              <a:t>, without </a:t>
            </a:r>
            <a:r>
              <a:rPr lang="en-GB" sz="2600" dirty="0" smtClean="0">
                <a:latin typeface="American Typewriter"/>
                <a:cs typeface="American Typewriter"/>
              </a:rPr>
              <a:t>publisher pagination/formatting)</a:t>
            </a:r>
          </a:p>
          <a:p>
            <a:r>
              <a:rPr lang="en-GB" sz="2600" dirty="0" smtClean="0">
                <a:latin typeface="American Typewriter"/>
                <a:cs typeface="American Typewriter"/>
              </a:rPr>
              <a:t>Conference papers with or without peer review</a:t>
            </a:r>
          </a:p>
          <a:p>
            <a:r>
              <a:rPr lang="en-GB" sz="2600" dirty="0" smtClean="0">
                <a:latin typeface="American Typewriter"/>
                <a:cs typeface="American Typewriter"/>
              </a:rPr>
              <a:t>Deposit on acceptance or within 3 months</a:t>
            </a:r>
          </a:p>
          <a:p>
            <a:r>
              <a:rPr lang="en-GB" sz="2600" dirty="0" smtClean="0">
                <a:latin typeface="American Typewriter"/>
                <a:cs typeface="American Typewriter"/>
              </a:rPr>
              <a:t>Ideally record ‘discoverable’ on acceptance but can remain hidden until publication date</a:t>
            </a:r>
          </a:p>
          <a:p>
            <a:r>
              <a:rPr lang="en-GB" sz="2600" dirty="0" smtClean="0">
                <a:latin typeface="American Typewriter"/>
                <a:cs typeface="American Typewriter"/>
              </a:rPr>
              <a:t>Publically available within </a:t>
            </a:r>
            <a:r>
              <a:rPr lang="en-GB" sz="2600" dirty="0" smtClean="0">
                <a:latin typeface="American Typewriter"/>
                <a:cs typeface="American Typewriter"/>
              </a:rPr>
              <a:t>12-24 </a:t>
            </a:r>
            <a:r>
              <a:rPr lang="en-GB" sz="2600" dirty="0" smtClean="0">
                <a:latin typeface="American Typewriter"/>
                <a:cs typeface="American Typewriter"/>
              </a:rPr>
              <a:t>months</a:t>
            </a:r>
          </a:p>
          <a:p>
            <a:r>
              <a:rPr lang="en-GB" sz="2600" dirty="0" smtClean="0">
                <a:latin typeface="American Typewriter"/>
                <a:cs typeface="American Typewriter"/>
              </a:rPr>
              <a:t>Creative Commons license CC-BY-NC-ND</a:t>
            </a:r>
          </a:p>
          <a:p>
            <a:endParaRPr lang="en-GB" sz="2600" dirty="0">
              <a:latin typeface="American Typewriter"/>
              <a:cs typeface="American Typewriter"/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410200"/>
            <a:ext cx="8229600" cy="131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711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  <a:cs typeface="American Typewriter"/>
              </a:rPr>
              <a:t>Multiple Authors</a:t>
            </a:r>
            <a:endParaRPr lang="en-GB" b="1" dirty="0">
              <a:latin typeface="American Typewriter"/>
              <a:cs typeface="American Typewriter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merican Typewriter"/>
                <a:cs typeface="American Typewriter"/>
              </a:rPr>
              <a:t>If paper to be submitted for REF deposit in your repository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Discuss with collaborators especially international that this is a requirement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Obtain the accepted manuscript</a:t>
            </a:r>
            <a:endParaRPr lang="en-US" dirty="0">
              <a:latin typeface="American Typewriter"/>
              <a:cs typeface="American Typewriter"/>
            </a:endParaRPr>
          </a:p>
        </p:txBody>
      </p:sp>
      <p:pic>
        <p:nvPicPr>
          <p:cNvPr id="10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13176"/>
            <a:ext cx="8229600" cy="17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617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</a:rPr>
              <a:t>Author moving institution</a:t>
            </a:r>
            <a:endParaRPr lang="en-GB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American Typewriter"/>
              </a:rPr>
              <a:t>New institution submitting their items for REF</a:t>
            </a:r>
          </a:p>
          <a:p>
            <a:r>
              <a:rPr lang="en-GB" sz="2800" dirty="0" smtClean="0">
                <a:latin typeface="American Typewriter"/>
              </a:rPr>
              <a:t>Either point to item in previous institutions repository or add to own</a:t>
            </a:r>
          </a:p>
          <a:p>
            <a:r>
              <a:rPr lang="en-GB" sz="2800" dirty="0" smtClean="0">
                <a:latin typeface="American Typewriter"/>
              </a:rPr>
              <a:t>These items not subject to deposit requirement (3 months acceptance date)</a:t>
            </a:r>
          </a:p>
          <a:p>
            <a:r>
              <a:rPr lang="en-GB" sz="2800" dirty="0" smtClean="0">
                <a:latin typeface="American Typewriter"/>
              </a:rPr>
              <a:t>Still required to be made publically available</a:t>
            </a:r>
            <a:endParaRPr lang="en-GB" sz="2800" dirty="0">
              <a:latin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13176"/>
            <a:ext cx="8229600" cy="17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3022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</a:rPr>
              <a:t>Deposit Exceptions</a:t>
            </a:r>
            <a:endParaRPr lang="en-GB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merican Typewriter"/>
              </a:rPr>
              <a:t>No repository available to individual at time of paper acceptance</a:t>
            </a:r>
            <a:endParaRPr lang="en-US" sz="2400" dirty="0">
              <a:latin typeface="American Typewriter"/>
            </a:endParaRPr>
          </a:p>
          <a:p>
            <a:r>
              <a:rPr lang="en-US" sz="2400" dirty="0" smtClean="0">
                <a:latin typeface="American Typewriter"/>
              </a:rPr>
              <a:t>Delay in obtaining AAM from colleagues/collaborators</a:t>
            </a:r>
          </a:p>
          <a:p>
            <a:r>
              <a:rPr lang="en-US" sz="2400" dirty="0" smtClean="0">
                <a:latin typeface="American Typewriter"/>
              </a:rPr>
              <a:t>Not </a:t>
            </a:r>
            <a:r>
              <a:rPr lang="en-US" sz="2400" dirty="0">
                <a:latin typeface="American Typewriter"/>
              </a:rPr>
              <a:t>employed </a:t>
            </a:r>
            <a:r>
              <a:rPr lang="en-US" sz="2400" dirty="0" smtClean="0">
                <a:latin typeface="American Typewriter"/>
              </a:rPr>
              <a:t>by </a:t>
            </a:r>
            <a:r>
              <a:rPr lang="en-US" sz="2400" dirty="0">
                <a:latin typeface="American Typewriter"/>
              </a:rPr>
              <a:t>a UK HEI at the time of submission for </a:t>
            </a:r>
            <a:r>
              <a:rPr lang="en-US" sz="2400" dirty="0" smtClean="0">
                <a:latin typeface="American Typewriter"/>
              </a:rPr>
              <a:t>publication </a:t>
            </a:r>
            <a:endParaRPr lang="en-US" sz="2400" dirty="0">
              <a:latin typeface="American Typewriter"/>
            </a:endParaRPr>
          </a:p>
          <a:p>
            <a:r>
              <a:rPr lang="en-US" sz="2400" dirty="0" smtClean="0">
                <a:latin typeface="American Typewriter"/>
              </a:rPr>
              <a:t>Unlawful </a:t>
            </a:r>
            <a:r>
              <a:rPr lang="en-US" sz="2400" dirty="0">
                <a:latin typeface="American Typewriter"/>
              </a:rPr>
              <a:t>to deposit, or request the deposit of, the output. </a:t>
            </a:r>
          </a:p>
          <a:p>
            <a:r>
              <a:rPr lang="en-US" sz="2400" dirty="0" smtClean="0">
                <a:latin typeface="American Typewriter"/>
              </a:rPr>
              <a:t>Depositing </a:t>
            </a:r>
            <a:r>
              <a:rPr lang="en-US" sz="2400" dirty="0">
                <a:latin typeface="American Typewriter"/>
              </a:rPr>
              <a:t>the output would present a security risk.</a:t>
            </a:r>
          </a:p>
          <a:p>
            <a:endParaRPr lang="en-GB" sz="2400" dirty="0">
              <a:latin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13176"/>
            <a:ext cx="8229600" cy="17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0102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</a:rPr>
              <a:t>Access Exceptions</a:t>
            </a:r>
            <a:endParaRPr lang="en-GB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American Typewriter"/>
              </a:rPr>
              <a:t>Contains third party copyright which cannot be cleared</a:t>
            </a:r>
            <a:endParaRPr lang="en-US" sz="2600" dirty="0">
              <a:latin typeface="American Typewriter"/>
            </a:endParaRPr>
          </a:p>
          <a:p>
            <a:r>
              <a:rPr lang="en-US" sz="2600" dirty="0" smtClean="0">
                <a:latin typeface="American Typewriter"/>
              </a:rPr>
              <a:t>Embargo </a:t>
            </a:r>
            <a:r>
              <a:rPr lang="en-US" sz="2600" dirty="0">
                <a:latin typeface="American Typewriter"/>
              </a:rPr>
              <a:t>period </a:t>
            </a:r>
            <a:r>
              <a:rPr lang="en-US" sz="2600" dirty="0" smtClean="0">
                <a:latin typeface="American Typewriter"/>
              </a:rPr>
              <a:t> </a:t>
            </a:r>
            <a:r>
              <a:rPr lang="en-US" sz="2600" dirty="0">
                <a:latin typeface="American Typewriter"/>
              </a:rPr>
              <a:t>exceeds the </a:t>
            </a:r>
            <a:r>
              <a:rPr lang="en-US" sz="2600" dirty="0" smtClean="0">
                <a:latin typeface="American Typewriter"/>
              </a:rPr>
              <a:t>stated </a:t>
            </a:r>
            <a:r>
              <a:rPr lang="en-US" sz="2600" dirty="0">
                <a:latin typeface="American Typewriter"/>
              </a:rPr>
              <a:t>maxima, and was the most appropriate publication for the </a:t>
            </a:r>
            <a:r>
              <a:rPr lang="en-US" sz="2600" dirty="0" smtClean="0">
                <a:latin typeface="American Typewriter"/>
              </a:rPr>
              <a:t>output</a:t>
            </a:r>
            <a:endParaRPr lang="en-US" sz="2600" dirty="0">
              <a:latin typeface="American Typewriter"/>
            </a:endParaRPr>
          </a:p>
          <a:p>
            <a:r>
              <a:rPr lang="en-US" sz="2600" dirty="0" smtClean="0">
                <a:latin typeface="American Typewriter"/>
              </a:rPr>
              <a:t>The </a:t>
            </a:r>
            <a:r>
              <a:rPr lang="en-US" sz="2600" dirty="0">
                <a:latin typeface="American Typewriter"/>
              </a:rPr>
              <a:t>publication concerned actively disallows open-access deposit in a </a:t>
            </a:r>
            <a:r>
              <a:rPr lang="en-US" sz="2600" dirty="0" smtClean="0">
                <a:latin typeface="American Typewriter"/>
              </a:rPr>
              <a:t>repository</a:t>
            </a:r>
            <a:r>
              <a:rPr lang="en-US" sz="2600" dirty="0">
                <a:latin typeface="American Typewriter"/>
              </a:rPr>
              <a:t>, and was the most appropriate publication for the output.</a:t>
            </a:r>
            <a:endParaRPr lang="en-GB" sz="2600" dirty="0">
              <a:latin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13176"/>
            <a:ext cx="8229600" cy="17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56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543</Words>
  <Application>Microsoft Office PowerPoint</Application>
  <PresentationFormat>On-screen Show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Open Access and REF2020</vt:lpstr>
      <vt:lpstr>Research Evaluation Framework</vt:lpstr>
      <vt:lpstr>HEFCE OA Basics</vt:lpstr>
      <vt:lpstr>Other Outputs</vt:lpstr>
      <vt:lpstr>Details</vt:lpstr>
      <vt:lpstr>Multiple Authors</vt:lpstr>
      <vt:lpstr>Author moving institution</vt:lpstr>
      <vt:lpstr>Deposit Exceptions</vt:lpstr>
      <vt:lpstr>Access Exceptions</vt:lpstr>
      <vt:lpstr>Other Exceptions</vt:lpstr>
      <vt:lpstr>What we will do</vt:lpstr>
      <vt:lpstr>What you need to do</vt:lpstr>
      <vt:lpstr>Links</vt:lpstr>
      <vt:lpstr>Questions</vt:lpstr>
    </vt:vector>
  </TitlesOfParts>
  <Company>Goldsmiths College, University of London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Access and REF2020</dc:title>
  <dc:creator>Andrew Gray</dc:creator>
  <cp:lastModifiedBy>Andrew Gray</cp:lastModifiedBy>
  <cp:revision>15</cp:revision>
  <dcterms:created xsi:type="dcterms:W3CDTF">2014-10-23T20:41:21Z</dcterms:created>
  <dcterms:modified xsi:type="dcterms:W3CDTF">2014-10-24T10:18:14Z</dcterms:modified>
</cp:coreProperties>
</file>