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76" r:id="rId3"/>
    <p:sldId id="277" r:id="rId4"/>
    <p:sldId id="278" r:id="rId5"/>
    <p:sldId id="269" r:id="rId6"/>
    <p:sldId id="271" r:id="rId7"/>
    <p:sldId id="270" r:id="rId8"/>
    <p:sldId id="272" r:id="rId9"/>
    <p:sldId id="264" r:id="rId10"/>
    <p:sldId id="259" r:id="rId11"/>
    <p:sldId id="261" r:id="rId12"/>
    <p:sldId id="260" r:id="rId13"/>
    <p:sldId id="262" r:id="rId14"/>
    <p:sldId id="275" r:id="rId15"/>
    <p:sldId id="263" r:id="rId16"/>
    <p:sldId id="266" r:id="rId17"/>
    <p:sldId id="279" r:id="rId18"/>
    <p:sldId id="268" r:id="rId19"/>
    <p:sldId id="273" r:id="rId20"/>
    <p:sldId id="265" r:id="rId21"/>
    <p:sldId id="280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6AF90-1C29-4851-A8D6-67B7E2DE1863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8E1C1-8FD0-4F74-9C73-311929F29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192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E87F-2C99-014D-BE3D-B29EE4B08B19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4361D-20DD-6941-93ED-3A8D7C8A13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rpa.ac.uk/fact/" TargetMode="External"/><Relationship Id="rId2" Type="http://schemas.openxmlformats.org/officeDocument/2006/relationships/hyperlink" Target="http://www.sherpa.ac.uk/romeo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mailto:gro@gold.ac.u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prints-data.gold.ac.uk/" TargetMode="External"/><Relationship Id="rId2" Type="http://schemas.openxmlformats.org/officeDocument/2006/relationships/hyperlink" Target="http://research.gold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rcuk.ac.uk/research/output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research.gold.ac.uk/10344/1/OA_decision_tree.pdf" TargetMode="External"/><Relationship Id="rId2" Type="http://schemas.openxmlformats.org/officeDocument/2006/relationships/hyperlink" Target="http://research.gold.ac.uk/10343/1/Goldsmiths_OA_Statement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hyperlink" Target="http://ec.europa.eu/research/participants/data/ref/h2020/grants_manual/hi/oa_pilot/h2020-hi-oa-pilot-guide_en.pdf" TargetMode="External"/><Relationship Id="rId4" Type="http://schemas.openxmlformats.org/officeDocument/2006/relationships/hyperlink" Target="http://www.rcuk.ac.uk/research/openaccess/polic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.swijghuisen@gold.ac.u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openaccessweek.org/event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ro@gold.ac.uk" TargetMode="External"/><Relationship Id="rId2" Type="http://schemas.openxmlformats.org/officeDocument/2006/relationships/hyperlink" Target="mailto:a.gray@gold.ac.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mailto:openaccess@gold.ac.u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open-access@gold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0190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b="1" dirty="0">
                <a:latin typeface="American Typewriter"/>
              </a:rPr>
              <a:t>Getting the most</a:t>
            </a:r>
            <a:r>
              <a:rPr lang="en-GB" sz="6000" b="1" dirty="0" smtClean="0">
                <a:latin typeface="American Typewriter"/>
              </a:rPr>
              <a:t> </a:t>
            </a:r>
            <a:r>
              <a:rPr lang="en-GB" sz="6000" dirty="0" smtClean="0">
                <a:latin typeface="American Typewriter"/>
              </a:rPr>
              <a:t> </a:t>
            </a:r>
            <a:endParaRPr lang="en-US" sz="6000" dirty="0">
              <a:latin typeface="American Typewrite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22918"/>
            <a:ext cx="6400800" cy="1752600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atin typeface="American Typewriter"/>
              </a:rPr>
              <a:t>out of Open Access post-award</a:t>
            </a:r>
            <a:endParaRPr lang="en-US" sz="44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merican Typewriter"/>
                <a:cs typeface="American Typewriter"/>
              </a:rPr>
              <a:t>EU OA Basics</a:t>
            </a: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merican Typewriter"/>
                <a:cs typeface="American Typewriter"/>
              </a:rPr>
              <a:t>Step 1: Author </a:t>
            </a:r>
            <a:r>
              <a:rPr lang="en-US" sz="2800" dirty="0" smtClean="0">
                <a:latin typeface="American Typewriter"/>
                <a:cs typeface="American Typewriter"/>
              </a:rPr>
              <a:t>Accepted Manuscript (on acceptance) </a:t>
            </a:r>
            <a:r>
              <a:rPr lang="en-US" sz="2800" dirty="0" smtClean="0">
                <a:latin typeface="American Typewriter"/>
                <a:cs typeface="American Typewriter"/>
              </a:rPr>
              <a:t>deposited </a:t>
            </a:r>
            <a:r>
              <a:rPr lang="en-US" sz="2800" dirty="0" smtClean="0">
                <a:latin typeface="American Typewriter"/>
                <a:cs typeface="American Typewriter"/>
              </a:rPr>
              <a:t>in a </a:t>
            </a:r>
            <a:r>
              <a:rPr lang="en-US" sz="2800" dirty="0" smtClean="0">
                <a:latin typeface="American Typewriter"/>
                <a:cs typeface="American Typewriter"/>
              </a:rPr>
              <a:t>repository - GRO</a:t>
            </a:r>
            <a:endParaRPr lang="en-US" sz="2800" dirty="0" smtClean="0">
              <a:latin typeface="American Typewriter"/>
              <a:cs typeface="American Typewriter"/>
            </a:endParaRPr>
          </a:p>
          <a:p>
            <a:r>
              <a:rPr lang="en-US" sz="2800" dirty="0" smtClean="0">
                <a:latin typeface="American Typewriter"/>
                <a:cs typeface="American Typewriter"/>
              </a:rPr>
              <a:t>Step 2: Open </a:t>
            </a:r>
            <a:r>
              <a:rPr lang="en-US" sz="2800" dirty="0" smtClean="0">
                <a:latin typeface="American Typewriter"/>
                <a:cs typeface="American Typewriter"/>
              </a:rPr>
              <a:t>Access within 6-12 months of date of </a:t>
            </a:r>
            <a:r>
              <a:rPr lang="en-US" sz="2800" dirty="0" smtClean="0">
                <a:latin typeface="American Typewriter"/>
                <a:cs typeface="American Typewriter"/>
              </a:rPr>
              <a:t>publication (AAM or Publisher Pdf)</a:t>
            </a:r>
            <a:endParaRPr lang="en-US" sz="2800" dirty="0" smtClean="0">
              <a:latin typeface="American Typewriter"/>
              <a:cs typeface="American Typewriter"/>
            </a:endParaRPr>
          </a:p>
          <a:p>
            <a:r>
              <a:rPr lang="en-US" sz="2800" dirty="0" smtClean="0">
                <a:latin typeface="American Typewriter"/>
                <a:cs typeface="American Typewriter"/>
              </a:rPr>
              <a:t>‘Aim’ to deposit data in a repository within same time period – no requirement it be OA</a:t>
            </a:r>
          </a:p>
          <a:p>
            <a:r>
              <a:rPr lang="en-US" sz="2800" dirty="0" smtClean="0">
                <a:latin typeface="American Typewriter"/>
                <a:cs typeface="American Typewriter"/>
              </a:rPr>
              <a:t>Acknowledgement in paper and metadata </a:t>
            </a:r>
            <a:endParaRPr lang="en-US" sz="2800" dirty="0">
              <a:latin typeface="American Typewriter"/>
              <a:cs typeface="American Typewriter"/>
            </a:endParaRPr>
          </a:p>
        </p:txBody>
      </p:sp>
      <p:pic>
        <p:nvPicPr>
          <p:cNvPr id="4" name="Picture 3" descr="eu logo_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055" y="88900"/>
            <a:ext cx="2184400" cy="151130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281301"/>
            <a:ext cx="8229600" cy="13951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Acknowledgement </a:t>
            </a:r>
            <a:br>
              <a:rPr lang="en-US" b="1" dirty="0" smtClean="0"/>
            </a:br>
            <a:r>
              <a:rPr lang="en-US" b="1" dirty="0" smtClean="0"/>
              <a:t>Metadata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Must include the following to </a:t>
            </a:r>
            <a:r>
              <a:rPr lang="en-US" sz="2800" dirty="0" err="1" smtClean="0"/>
              <a:t>maximise</a:t>
            </a:r>
            <a:r>
              <a:rPr lang="en-US" sz="2800" dirty="0" smtClean="0"/>
              <a:t> discovery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terms </a:t>
            </a:r>
            <a:r>
              <a:rPr lang="en-US" sz="2800" i="1" dirty="0"/>
              <a:t>["European Union (EU)" and "Horizon 2020"]["Euratom" and </a:t>
            </a:r>
            <a:r>
              <a:rPr lang="en-US" sz="2800" i="1" dirty="0" err="1"/>
              <a:t>Euratom</a:t>
            </a:r>
            <a:r>
              <a:rPr lang="en-US" sz="2800" i="1" dirty="0"/>
              <a:t> research and training programme 2014-2018"</a:t>
            </a:r>
            <a:r>
              <a:rPr lang="en-GB" sz="2800" dirty="0" smtClean="0"/>
              <a:t> </a:t>
            </a:r>
          </a:p>
          <a:p>
            <a:r>
              <a:rPr lang="en-US" sz="2800" dirty="0"/>
              <a:t>the name of the action, acronym and grant number</a:t>
            </a:r>
            <a:r>
              <a:rPr lang="en-GB" sz="2800" dirty="0" smtClean="0"/>
              <a:t> </a:t>
            </a:r>
          </a:p>
          <a:p>
            <a:r>
              <a:rPr lang="en-US" sz="2800" dirty="0"/>
              <a:t>the publication date, and length of embargo period if applicable, </a:t>
            </a:r>
            <a:r>
              <a:rPr lang="en-US" sz="2800" dirty="0" smtClean="0"/>
              <a:t>and a </a:t>
            </a:r>
            <a:r>
              <a:rPr lang="en-US" sz="2800" dirty="0"/>
              <a:t>persistent identifier</a:t>
            </a:r>
            <a:r>
              <a:rPr lang="en-GB" sz="2800" dirty="0" smtClean="0"/>
              <a:t> (DOI)</a:t>
            </a:r>
            <a:endParaRPr lang="en-US" sz="2800" dirty="0"/>
          </a:p>
        </p:txBody>
      </p:sp>
      <p:pic>
        <p:nvPicPr>
          <p:cNvPr id="4" name="Picture 3" descr="eu logo_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600" y="0"/>
            <a:ext cx="2184400" cy="15113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merican Typewriter"/>
                <a:cs typeface="American Typewriter"/>
              </a:rPr>
              <a:t>Gold or Green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American Typewriter"/>
                <a:cs typeface="American Typewriter"/>
              </a:rPr>
              <a:t>No preference but…Green will be non compliant (in most cases)</a:t>
            </a:r>
          </a:p>
          <a:p>
            <a:r>
              <a:rPr lang="en-US" sz="2600" dirty="0" smtClean="0">
                <a:latin typeface="American Typewriter"/>
                <a:cs typeface="American Typewriter"/>
              </a:rPr>
              <a:t>Payments for Gold eligible for reimbursement during duration of project</a:t>
            </a:r>
          </a:p>
          <a:p>
            <a:r>
              <a:rPr lang="en-US" sz="2600" dirty="0" smtClean="0">
                <a:latin typeface="American Typewriter"/>
                <a:cs typeface="American Typewriter"/>
              </a:rPr>
              <a:t>Payments for Gold not eligible for reimbursement after end of project from same ‘action’</a:t>
            </a:r>
          </a:p>
          <a:p>
            <a:r>
              <a:rPr lang="en-US" sz="2600" dirty="0" smtClean="0">
                <a:latin typeface="American Typewriter"/>
                <a:cs typeface="American Typewriter"/>
              </a:rPr>
              <a:t>Mechanism to pilot Gold payments after end of project</a:t>
            </a:r>
          </a:p>
          <a:p>
            <a:pPr marL="0" indent="0">
              <a:buNone/>
            </a:pPr>
            <a:endParaRPr lang="en-US" dirty="0">
              <a:latin typeface="American Typewriter"/>
              <a:cs typeface="American Typewriter"/>
            </a:endParaRPr>
          </a:p>
        </p:txBody>
      </p:sp>
      <p:pic>
        <p:nvPicPr>
          <p:cNvPr id="4" name="Picture 3" descr="eu logo_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600" y="0"/>
            <a:ext cx="2184400" cy="15113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187297"/>
            <a:ext cx="8229600" cy="14891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Issue/Solution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Publisher embargo on AAM is longer than EC requirement</a:t>
            </a:r>
          </a:p>
          <a:p>
            <a:r>
              <a:rPr lang="en-GB" dirty="0" smtClean="0"/>
              <a:t>Article published after end of project</a:t>
            </a:r>
          </a:p>
          <a:p>
            <a:r>
              <a:rPr lang="en-GB" dirty="0" smtClean="0"/>
              <a:t>Deposit AAM in GRO before publication date</a:t>
            </a:r>
          </a:p>
          <a:p>
            <a:r>
              <a:rPr lang="en-GB" dirty="0" smtClean="0"/>
              <a:t>We will submit as evidence of OA and publisher restrictions</a:t>
            </a:r>
            <a:endParaRPr lang="en-GB" dirty="0"/>
          </a:p>
        </p:txBody>
      </p:sp>
      <p:pic>
        <p:nvPicPr>
          <p:cNvPr id="5" name="Picture 4" descr="eu logo_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055" y="88900"/>
            <a:ext cx="2184400" cy="1511300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PhD Students</a:t>
            </a:r>
            <a:r>
              <a:rPr lang="en-GB" dirty="0" smtClean="0">
                <a:latin typeface="American Typewriter"/>
              </a:rPr>
              <a:t>	</a:t>
            </a:r>
            <a:endParaRPr lang="en-GB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merican Typewriter"/>
              </a:rPr>
              <a:t>If funded by RCUK/EU same Open Access policy applies</a:t>
            </a:r>
          </a:p>
          <a:p>
            <a:r>
              <a:rPr lang="en-GB" dirty="0" smtClean="0">
                <a:latin typeface="American Typewriter"/>
              </a:rPr>
              <a:t>Can apply for RCUK Open Access fund</a:t>
            </a:r>
          </a:p>
          <a:p>
            <a:r>
              <a:rPr lang="en-GB" dirty="0" smtClean="0">
                <a:latin typeface="American Typewriter"/>
              </a:rPr>
              <a:t>Can login and deposit papers in GRO</a:t>
            </a:r>
          </a:p>
          <a:p>
            <a:r>
              <a:rPr lang="en-GB" dirty="0" smtClean="0">
                <a:latin typeface="American Typewriter"/>
              </a:rPr>
              <a:t>Also applies (if funded) to thesis</a:t>
            </a:r>
            <a:endParaRPr lang="en-GB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390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merican Typewriter"/>
                <a:cs typeface="American Typewriter"/>
              </a:rPr>
              <a:t>How can I check journal is compliant?</a:t>
            </a: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Sherpa Romeo </a:t>
            </a:r>
            <a:r>
              <a:rPr lang="en-US" dirty="0" smtClean="0">
                <a:latin typeface="American Typewriter"/>
                <a:cs typeface="American Typewriter"/>
                <a:hlinkClick r:id="rId2"/>
              </a:rPr>
              <a:t>http://www.sherpa.ac.uk/romeo/</a:t>
            </a:r>
            <a:r>
              <a:rPr lang="en-US" dirty="0" smtClean="0">
                <a:latin typeface="American Typewriter"/>
                <a:cs typeface="American Typewriter"/>
              </a:rPr>
              <a:t> for publisher permissions, embargo lengths</a:t>
            </a:r>
          </a:p>
          <a:p>
            <a:r>
              <a:rPr lang="en-US" dirty="0" err="1" smtClean="0">
                <a:latin typeface="American Typewriter"/>
                <a:cs typeface="American Typewriter"/>
              </a:rPr>
              <a:t>SherpaFact</a:t>
            </a:r>
            <a:r>
              <a:rPr lang="en-US" dirty="0" smtClean="0">
                <a:latin typeface="American Typewriter"/>
                <a:cs typeface="American Typewriter"/>
              </a:rPr>
              <a:t> </a:t>
            </a:r>
            <a:r>
              <a:rPr lang="en-US" dirty="0" smtClean="0">
                <a:latin typeface="American Typewriter"/>
                <a:cs typeface="American Typewriter"/>
                <a:hlinkClick r:id="rId3"/>
              </a:rPr>
              <a:t>http://www.sherpa.ac.uk/fact/</a:t>
            </a:r>
            <a:r>
              <a:rPr lang="en-US" dirty="0" smtClean="0">
                <a:latin typeface="American Typewriter"/>
                <a:cs typeface="American Typewriter"/>
              </a:rPr>
              <a:t> for RCUK compliance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Email </a:t>
            </a:r>
            <a:r>
              <a:rPr lang="en-US" dirty="0" smtClean="0">
                <a:latin typeface="American Typewriter"/>
                <a:cs typeface="American Typewriter"/>
                <a:hlinkClick r:id="rId4"/>
              </a:rPr>
              <a:t>gro@gold.ac.uk</a:t>
            </a:r>
            <a:endParaRPr lang="en-US" dirty="0">
              <a:latin typeface="American Typewriter"/>
              <a:cs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Where to deposit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</a:rPr>
              <a:t>Goldsmiths </a:t>
            </a:r>
            <a:r>
              <a:rPr lang="en-GB" sz="2800" dirty="0">
                <a:latin typeface="American Typewriter"/>
              </a:rPr>
              <a:t>Research Online </a:t>
            </a:r>
            <a:r>
              <a:rPr lang="en-GB" sz="2800" dirty="0">
                <a:latin typeface="American Typewriter"/>
                <a:hlinkClick r:id="rId2"/>
              </a:rPr>
              <a:t>http://research.gold.ac.uk</a:t>
            </a:r>
            <a:r>
              <a:rPr lang="en-GB" sz="2800" dirty="0" smtClean="0">
                <a:latin typeface="American Typewriter"/>
                <a:hlinkClick r:id="rId2"/>
              </a:rPr>
              <a:t>/</a:t>
            </a:r>
            <a:endParaRPr lang="en-GB" sz="2800" dirty="0" smtClean="0">
              <a:latin typeface="American Typewriter"/>
            </a:endParaRPr>
          </a:p>
          <a:p>
            <a:r>
              <a:rPr lang="en-GB" sz="2800" dirty="0" smtClean="0">
                <a:latin typeface="American Typewriter"/>
              </a:rPr>
              <a:t>Add metadata and full text, we will check permissions, embargo date </a:t>
            </a:r>
            <a:r>
              <a:rPr lang="en-GB" sz="2800" dirty="0" err="1" smtClean="0">
                <a:latin typeface="American Typewriter"/>
              </a:rPr>
              <a:t>etc</a:t>
            </a:r>
            <a:endParaRPr lang="en-GB" sz="2800" dirty="0" smtClean="0">
              <a:latin typeface="American Typewriter"/>
            </a:endParaRPr>
          </a:p>
          <a:p>
            <a:r>
              <a:rPr lang="en-GB" sz="2800" dirty="0" smtClean="0">
                <a:latin typeface="American Typewriter"/>
              </a:rPr>
              <a:t>Goldsmiths </a:t>
            </a:r>
            <a:r>
              <a:rPr lang="en-GB" sz="2800" dirty="0">
                <a:latin typeface="American Typewriter"/>
              </a:rPr>
              <a:t>Data Online </a:t>
            </a:r>
            <a:r>
              <a:rPr lang="en-GB" sz="2800" dirty="0">
                <a:latin typeface="American Typewriter"/>
                <a:hlinkClick r:id="rId3"/>
              </a:rPr>
              <a:t>http://eprints-data.gold.ac.uk</a:t>
            </a:r>
            <a:r>
              <a:rPr lang="en-GB" sz="2800" dirty="0" smtClean="0">
                <a:latin typeface="American Typewriter"/>
                <a:hlinkClick r:id="rId3"/>
              </a:rPr>
              <a:t>/</a:t>
            </a:r>
            <a:endParaRPr lang="en-GB" sz="2800" dirty="0" smtClean="0">
              <a:latin typeface="American Typewriter"/>
            </a:endParaRPr>
          </a:p>
          <a:p>
            <a:r>
              <a:rPr lang="en-GB" sz="2800" dirty="0" smtClean="0">
                <a:latin typeface="American Typewriter"/>
              </a:rPr>
              <a:t>Can restrict access until you decide to make available</a:t>
            </a:r>
            <a:endParaRPr lang="en-GB" sz="28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383850"/>
            <a:ext cx="8229600" cy="129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06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merican Typewriter"/>
              </a:rPr>
              <a:t>Open Access: What should YOU do now?</a:t>
            </a:r>
            <a:endParaRPr lang="en-GB" sz="36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2339"/>
            <a:ext cx="7886700" cy="4867275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merican Typewriter"/>
              </a:rPr>
              <a:t>Get up to speed with open access information and debates out </a:t>
            </a:r>
            <a:r>
              <a:rPr lang="en-GB" sz="2000" dirty="0" smtClean="0">
                <a:latin typeface="American Typewriter"/>
              </a:rPr>
              <a:t>there </a:t>
            </a:r>
            <a:r>
              <a:rPr lang="en-GB" sz="2000" dirty="0" smtClean="0">
                <a:latin typeface="American Typewriter"/>
                <a:hlinkClick r:id="rId2"/>
              </a:rPr>
              <a:t>http</a:t>
            </a:r>
            <a:r>
              <a:rPr lang="en-GB" sz="2000" dirty="0" smtClean="0">
                <a:latin typeface="American Typewriter"/>
                <a:hlinkClick r:id="rId2"/>
              </a:rPr>
              <a:t>://www.rcuk.ac.uk/research/outputs/</a:t>
            </a:r>
            <a:endParaRPr lang="en-GB" sz="2000" dirty="0" smtClean="0">
              <a:latin typeface="American Typewriter"/>
            </a:endParaRPr>
          </a:p>
          <a:p>
            <a:r>
              <a:rPr lang="en-GB" sz="2000" dirty="0" smtClean="0">
                <a:latin typeface="American Typewriter"/>
              </a:rPr>
              <a:t>Carefully read the terms and conditions of your grant or studentship (if you are on one)</a:t>
            </a:r>
          </a:p>
          <a:p>
            <a:r>
              <a:rPr lang="en-GB" sz="2000" dirty="0" smtClean="0">
                <a:latin typeface="American Typewriter"/>
              </a:rPr>
              <a:t>Deposit your articles and conference proceedings on Goldsmiths Research Online (GRO) and talk to GRO team</a:t>
            </a:r>
          </a:p>
          <a:p>
            <a:r>
              <a:rPr lang="en-GB" sz="2000" dirty="0" smtClean="0">
                <a:latin typeface="American Typewriter"/>
              </a:rPr>
              <a:t>Talk to your supervisor/ Graduate School</a:t>
            </a:r>
          </a:p>
          <a:p>
            <a:r>
              <a:rPr lang="en-GB" sz="2000" dirty="0" smtClean="0">
                <a:latin typeface="American Typewriter"/>
              </a:rPr>
              <a:t>Liaise with journals about their requirements/ negotiate if you can (e.g. if not publishing in the UK</a:t>
            </a:r>
            <a:r>
              <a:rPr lang="en-GB" sz="2000" dirty="0" smtClean="0">
                <a:latin typeface="American Typewriter"/>
              </a:rPr>
              <a:t>)</a:t>
            </a:r>
          </a:p>
          <a:p>
            <a:r>
              <a:rPr lang="en-GB" sz="2000" dirty="0" smtClean="0">
                <a:latin typeface="American Typewriter"/>
              </a:rPr>
              <a:t>Share your research</a:t>
            </a:r>
            <a:endParaRPr lang="en-GB" sz="2000" dirty="0" smtClean="0">
              <a:latin typeface="American Typewriter"/>
            </a:endParaRP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American Typewriter"/>
              </a:rPr>
              <a:t>Contact </a:t>
            </a:r>
            <a:r>
              <a:rPr lang="en-GB" sz="2000" b="1" dirty="0" smtClean="0">
                <a:solidFill>
                  <a:srgbClr val="FF0000"/>
                </a:solidFill>
                <a:latin typeface="American Typewriter"/>
              </a:rPr>
              <a:t>us: openaccess@gold.ac.uk</a:t>
            </a:r>
            <a:endParaRPr lang="en-GB" sz="2000" b="1" dirty="0">
              <a:solidFill>
                <a:srgbClr val="FF0000"/>
              </a:solidFill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392396"/>
            <a:ext cx="8229600" cy="128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Tweeting OA </a:t>
            </a:r>
            <a:endParaRPr lang="en-GB" b="1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640" y="1231077"/>
            <a:ext cx="4991797" cy="3162742"/>
          </a:xfrm>
        </p:spPr>
      </p:pic>
      <p:sp>
        <p:nvSpPr>
          <p:cNvPr id="5" name="Rectangle 4"/>
          <p:cNvSpPr/>
          <p:nvPr/>
        </p:nvSpPr>
        <p:spPr>
          <a:xfrm>
            <a:off x="350377" y="4563070"/>
            <a:ext cx="8597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err="1">
                <a:latin typeface="American Typewriter"/>
              </a:rPr>
              <a:t>Terras</a:t>
            </a:r>
            <a:r>
              <a:rPr lang="en-GB" dirty="0">
                <a:latin typeface="American Typewriter"/>
              </a:rPr>
              <a:t>, M (2009) "Digital Curiosities: Resource Creation Via Amateur </a:t>
            </a:r>
            <a:r>
              <a:rPr lang="en-GB" dirty="0" err="1">
                <a:latin typeface="American Typewriter"/>
              </a:rPr>
              <a:t>Digitisation".Literary</a:t>
            </a:r>
            <a:r>
              <a:rPr lang="en-GB" dirty="0">
                <a:latin typeface="American Typewriter"/>
              </a:rPr>
              <a:t> and Linguistic Computing, 25 (4) 425 - 438</a:t>
            </a:r>
            <a:endParaRPr lang="en-GB" dirty="0">
              <a:latin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7955" y="5209401"/>
            <a:ext cx="6759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merican Typewriter"/>
              </a:rPr>
              <a:t>535 </a:t>
            </a:r>
            <a:r>
              <a:rPr lang="en-GB" dirty="0" smtClean="0">
                <a:latin typeface="American Typewriter"/>
              </a:rPr>
              <a:t>downloads</a:t>
            </a:r>
          </a:p>
          <a:p>
            <a:pPr algn="ctr"/>
            <a:r>
              <a:rPr lang="en-GB" dirty="0" smtClean="0">
                <a:latin typeface="American Typewriter"/>
              </a:rPr>
              <a:t> </a:t>
            </a:r>
            <a:r>
              <a:rPr lang="en-GB" dirty="0">
                <a:latin typeface="American Typewriter"/>
              </a:rPr>
              <a:t>http://melissaterras.blogspot.co.uk/2011/11/what-happens-when-you-tweet-open-access.html</a:t>
            </a:r>
          </a:p>
        </p:txBody>
      </p:sp>
    </p:spTree>
    <p:extLst>
      <p:ext uri="{BB962C8B-B14F-4D97-AF65-F5344CB8AC3E}">
        <p14:creationId xmlns:p14="http://schemas.microsoft.com/office/powerpoint/2010/main" val="469422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Information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latin typeface="American Typewriter"/>
              </a:rPr>
              <a:t>Goldsmiths Open </a:t>
            </a:r>
            <a:r>
              <a:rPr lang="en-GB" sz="2000" dirty="0">
                <a:latin typeface="American Typewriter"/>
              </a:rPr>
              <a:t>Access Statement </a:t>
            </a:r>
            <a:r>
              <a:rPr lang="en-GB" sz="2000" dirty="0">
                <a:latin typeface="American Typewriter"/>
                <a:hlinkClick r:id="rId2"/>
              </a:rPr>
              <a:t>http://</a:t>
            </a:r>
            <a:r>
              <a:rPr lang="en-GB" sz="2000" dirty="0" smtClean="0">
                <a:latin typeface="American Typewriter"/>
                <a:hlinkClick r:id="rId2"/>
              </a:rPr>
              <a:t>research.gold.ac.uk/10343/1/Goldsmiths_OA_Statement.pdf</a:t>
            </a:r>
            <a:endParaRPr lang="en-GB" sz="2000" dirty="0" smtClean="0">
              <a:latin typeface="American Typewriter"/>
            </a:endParaRPr>
          </a:p>
          <a:p>
            <a:r>
              <a:rPr lang="en-GB" sz="2000" dirty="0" smtClean="0">
                <a:latin typeface="American Typewriter"/>
              </a:rPr>
              <a:t>Goldsmiths Researchers Open Access </a:t>
            </a:r>
            <a:r>
              <a:rPr lang="en-GB" sz="2000" dirty="0">
                <a:latin typeface="American Typewriter"/>
              </a:rPr>
              <a:t>Decision Tree </a:t>
            </a:r>
            <a:r>
              <a:rPr lang="en-GB" sz="2000" dirty="0">
                <a:latin typeface="American Typewriter"/>
                <a:hlinkClick r:id="rId3"/>
              </a:rPr>
              <a:t>http://</a:t>
            </a:r>
            <a:r>
              <a:rPr lang="en-GB" sz="2000" dirty="0" smtClean="0">
                <a:latin typeface="American Typewriter"/>
                <a:hlinkClick r:id="rId3"/>
              </a:rPr>
              <a:t>research.gold.ac.uk/10344/1/OA_decision_tree.pdf</a:t>
            </a:r>
            <a:endParaRPr lang="en-GB" sz="2000" dirty="0" smtClean="0">
              <a:latin typeface="American Typewriter"/>
            </a:endParaRPr>
          </a:p>
          <a:p>
            <a:r>
              <a:rPr lang="en-GB" sz="2000" dirty="0" smtClean="0">
                <a:latin typeface="American Typewriter"/>
              </a:rPr>
              <a:t>RCUK Open </a:t>
            </a:r>
            <a:r>
              <a:rPr lang="en-GB" sz="2000" dirty="0">
                <a:latin typeface="American Typewriter"/>
              </a:rPr>
              <a:t>Access Policy </a:t>
            </a:r>
            <a:r>
              <a:rPr lang="en-GB" sz="2000" dirty="0">
                <a:latin typeface="American Typewriter"/>
                <a:hlinkClick r:id="rId4"/>
              </a:rPr>
              <a:t>http://www.rcuk.ac.uk/research/openaccess/policy</a:t>
            </a:r>
            <a:r>
              <a:rPr lang="en-GB" sz="2000" dirty="0" smtClean="0">
                <a:latin typeface="American Typewriter"/>
                <a:hlinkClick r:id="rId4"/>
              </a:rPr>
              <a:t>/</a:t>
            </a:r>
            <a:endParaRPr lang="en-GB" sz="2000" dirty="0" smtClean="0">
              <a:latin typeface="American Typewriter"/>
            </a:endParaRPr>
          </a:p>
          <a:p>
            <a:r>
              <a:rPr lang="en-GB" sz="2000" dirty="0" smtClean="0">
                <a:latin typeface="American Typewriter"/>
              </a:rPr>
              <a:t>EU Open Access Policy </a:t>
            </a:r>
            <a:r>
              <a:rPr lang="en-GB" sz="2000" dirty="0">
                <a:hlinkClick r:id="rId5"/>
              </a:rPr>
              <a:t>http://</a:t>
            </a:r>
            <a:r>
              <a:rPr lang="en-GB" sz="2000" dirty="0" smtClean="0">
                <a:hlinkClick r:id="rId5"/>
              </a:rPr>
              <a:t>ec.europa.eu/research/participants/data/ref/h2020/grants_manual/hi/oa_pilot/h2020-hi-oa-pilot-guide_en.pdf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3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>
                <a:latin typeface="American Typewriter"/>
              </a:rPr>
              <a:t>This is Muriel when she’s well….you can talk to her about your grants in relation to open access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4" y="1683957"/>
            <a:ext cx="4351338" cy="4351338"/>
          </a:xfrm>
        </p:spPr>
      </p:pic>
      <p:sp>
        <p:nvSpPr>
          <p:cNvPr id="5" name="TextBox 4"/>
          <p:cNvSpPr txBox="1"/>
          <p:nvPr/>
        </p:nvSpPr>
        <p:spPr>
          <a:xfrm>
            <a:off x="5196626" y="1893195"/>
            <a:ext cx="38153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m.swijghuisen@gold.ac.uk</a:t>
            </a:r>
            <a:endParaRPr lang="en-GB" dirty="0" smtClean="0"/>
          </a:p>
          <a:p>
            <a:r>
              <a:rPr lang="en-GB" dirty="0" smtClean="0"/>
              <a:t>Research Development Officer (UK grants, OA, Research Integrity)</a:t>
            </a:r>
          </a:p>
          <a:p>
            <a:r>
              <a:rPr lang="en-GB" dirty="0" smtClean="0"/>
              <a:t>Research Office</a:t>
            </a:r>
          </a:p>
          <a:p>
            <a:r>
              <a:rPr lang="en-GB" dirty="0" err="1" smtClean="0"/>
              <a:t>Hatcham</a:t>
            </a:r>
            <a:r>
              <a:rPr lang="en-GB" dirty="0" smtClean="0"/>
              <a:t> House</a:t>
            </a:r>
          </a:p>
          <a:p>
            <a:r>
              <a:rPr lang="en-GB" dirty="0" smtClean="0"/>
              <a:t>St James’</a:t>
            </a:r>
          </a:p>
          <a:p>
            <a:r>
              <a:rPr lang="en-GB" dirty="0" smtClean="0"/>
              <a:t>020 7 078 5479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1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Open Access Week 2014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merican Typewriter"/>
                <a:hlinkClick r:id="rId2"/>
              </a:rPr>
              <a:t>http://</a:t>
            </a:r>
            <a:r>
              <a:rPr lang="en-GB" dirty="0" smtClean="0">
                <a:latin typeface="American Typewriter"/>
                <a:hlinkClick r:id="rId2"/>
              </a:rPr>
              <a:t>www.openaccessweek.org/events</a:t>
            </a:r>
            <a:endParaRPr lang="en-GB" dirty="0" smtClean="0">
              <a:latin typeface="American Typewriter"/>
            </a:endParaRPr>
          </a:p>
          <a:p>
            <a:r>
              <a:rPr lang="en-GB" dirty="0" smtClean="0">
                <a:latin typeface="American Typewriter"/>
              </a:rPr>
              <a:t>#OAWeek2014 </a:t>
            </a:r>
          </a:p>
          <a:p>
            <a:r>
              <a:rPr lang="en-US" dirty="0" smtClean="0">
                <a:latin typeface="American Typewriter"/>
              </a:rPr>
              <a:t>Open </a:t>
            </a:r>
            <a:r>
              <a:rPr lang="en-US" dirty="0">
                <a:latin typeface="American Typewriter"/>
              </a:rPr>
              <a:t>Access and REF2020: How not to let new HEFCE rules ruin your </a:t>
            </a:r>
            <a:r>
              <a:rPr lang="en-US" dirty="0" smtClean="0">
                <a:latin typeface="American Typewriter"/>
              </a:rPr>
              <a:t>life</a:t>
            </a:r>
          </a:p>
          <a:p>
            <a:pPr marL="0" indent="0">
              <a:buNone/>
            </a:pPr>
            <a:r>
              <a:rPr lang="en-US" dirty="0" smtClean="0">
                <a:latin typeface="American Typewriter"/>
              </a:rPr>
              <a:t>	Friday </a:t>
            </a:r>
            <a:r>
              <a:rPr lang="en-US" dirty="0">
                <a:latin typeface="American Typewriter"/>
              </a:rPr>
              <a:t>24</a:t>
            </a:r>
            <a:r>
              <a:rPr lang="en-US" baseline="30000" dirty="0">
                <a:latin typeface="American Typewriter"/>
              </a:rPr>
              <a:t>th</a:t>
            </a:r>
            <a:r>
              <a:rPr lang="en-US" dirty="0">
                <a:latin typeface="American Typewriter"/>
              </a:rPr>
              <a:t> 12.30-1.30 RHB 352 </a:t>
            </a:r>
          </a:p>
          <a:p>
            <a:endParaRPr lang="en-GB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300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Questions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merican Typewriter"/>
              </a:rPr>
              <a:t>Andrew </a:t>
            </a:r>
            <a:r>
              <a:rPr lang="en-GB" dirty="0" err="1" smtClean="0">
                <a:latin typeface="American Typewriter"/>
              </a:rPr>
              <a:t>Gray</a:t>
            </a:r>
            <a:r>
              <a:rPr lang="en-GB" dirty="0" smtClean="0">
                <a:latin typeface="American Typewriter"/>
              </a:rPr>
              <a:t> 020 7919 7161 </a:t>
            </a:r>
          </a:p>
          <a:p>
            <a:pPr marL="0" indent="0">
              <a:buNone/>
            </a:pPr>
            <a:r>
              <a:rPr lang="en-GB" dirty="0" err="1" smtClean="0">
                <a:latin typeface="American Typewriter"/>
                <a:hlinkClick r:id="rId2"/>
              </a:rPr>
              <a:t>a.gray@gold.ac.u</a:t>
            </a:r>
            <a:endParaRPr lang="en-GB" dirty="0" smtClean="0">
              <a:latin typeface="American Typewriter"/>
            </a:endParaRPr>
          </a:p>
          <a:p>
            <a:pPr marL="0" indent="0">
              <a:buNone/>
            </a:pPr>
            <a:r>
              <a:rPr lang="en-GB" dirty="0" smtClean="0">
                <a:latin typeface="American Typewriter"/>
                <a:hlinkClick r:id="rId3"/>
              </a:rPr>
              <a:t>gro@gold.ac.uk</a:t>
            </a:r>
            <a:r>
              <a:rPr lang="en-GB" dirty="0" smtClean="0">
                <a:latin typeface="American Typewriter"/>
              </a:rPr>
              <a:t> </a:t>
            </a:r>
          </a:p>
          <a:p>
            <a:pPr marL="0" indent="0">
              <a:buNone/>
            </a:pPr>
            <a:r>
              <a:rPr lang="en-GB" dirty="0" smtClean="0">
                <a:latin typeface="American Typewriter"/>
                <a:hlinkClick r:id="rId4"/>
              </a:rPr>
              <a:t>openaccess@gold.ac.uk</a:t>
            </a:r>
            <a:r>
              <a:rPr lang="en-GB" dirty="0" smtClean="0">
                <a:latin typeface="American Typewriter"/>
              </a:rPr>
              <a:t> </a:t>
            </a:r>
            <a:endParaRPr lang="en-GB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3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merican Typewriter"/>
              </a:rPr>
              <a:t>Grant Award Holders and Open Access</a:t>
            </a:r>
            <a:endParaRPr lang="en-GB" sz="36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latin typeface="American Typewriter"/>
              </a:rPr>
              <a:t>Research is funded by external sources</a:t>
            </a:r>
          </a:p>
          <a:p>
            <a:r>
              <a:rPr lang="en-GB" sz="2000" dirty="0" smtClean="0">
                <a:latin typeface="American Typewriter"/>
              </a:rPr>
              <a:t>These external sources like to know what their money is being spent on</a:t>
            </a:r>
          </a:p>
          <a:p>
            <a:r>
              <a:rPr lang="en-GB" sz="2000" dirty="0" smtClean="0">
                <a:latin typeface="American Typewriter"/>
              </a:rPr>
              <a:t>Open access is a way of demonstrating a return of investment/ part of reporting process.</a:t>
            </a:r>
          </a:p>
          <a:p>
            <a:r>
              <a:rPr lang="en-GB" sz="2000" dirty="0" smtClean="0">
                <a:latin typeface="American Typewriter"/>
              </a:rPr>
              <a:t>Funder terms and conditions stipulate open access as being a requirement (RCUK since 1 April 2013).</a:t>
            </a:r>
          </a:p>
          <a:p>
            <a:r>
              <a:rPr lang="en-GB" sz="2000" dirty="0" smtClean="0">
                <a:latin typeface="American Typewriter"/>
              </a:rPr>
              <a:t>Especially important where the tax payers money is involved (e.g. Research Councils UK [RCUK))</a:t>
            </a:r>
          </a:p>
          <a:p>
            <a:r>
              <a:rPr lang="en-GB" sz="2000" dirty="0" smtClean="0">
                <a:latin typeface="American Typewriter"/>
              </a:rPr>
              <a:t>EU want open access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American Typewriter"/>
              </a:rPr>
              <a:t>Grant holders (PIs/ students/ researchers funded by grants) responsible for reporting on open access/ depositing in GRO. </a:t>
            </a:r>
          </a:p>
          <a:p>
            <a:endParaRPr lang="en-GB" sz="20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435125"/>
            <a:ext cx="8229600" cy="124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3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latin typeface="American Typewriter"/>
              </a:rPr>
              <a:t>Open Access: What do funders want?</a:t>
            </a:r>
            <a:endParaRPr lang="en-GB" sz="36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3115"/>
            <a:ext cx="7886700" cy="4343400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American Typewriter"/>
              </a:rPr>
              <a:t>They </a:t>
            </a:r>
            <a:r>
              <a:rPr lang="en-GB" sz="1800" dirty="0" smtClean="0">
                <a:latin typeface="American Typewriter"/>
              </a:rPr>
              <a:t>want journal articles and conference proceedings </a:t>
            </a:r>
            <a:r>
              <a:rPr lang="en-GB" sz="1800" dirty="0" smtClean="0">
                <a:latin typeface="American Typewriter"/>
              </a:rPr>
              <a:t>open </a:t>
            </a:r>
            <a:r>
              <a:rPr lang="en-GB" sz="1800" dirty="0" smtClean="0">
                <a:latin typeface="American Typewriter"/>
              </a:rPr>
              <a:t>access via a repository.</a:t>
            </a:r>
          </a:p>
          <a:p>
            <a:r>
              <a:rPr lang="en-GB" sz="1800" dirty="0" smtClean="0">
                <a:latin typeface="American Typewriter"/>
              </a:rPr>
              <a:t>Monographs, non-standard ‘outputs’ do not need to be open access</a:t>
            </a:r>
          </a:p>
          <a:p>
            <a:r>
              <a:rPr lang="en-GB" sz="1800" dirty="0" smtClean="0">
                <a:latin typeface="American Typewriter"/>
              </a:rPr>
              <a:t>RCUK theses can be open access</a:t>
            </a:r>
            <a:r>
              <a:rPr lang="en-GB" sz="1800" dirty="0" smtClean="0">
                <a:solidFill>
                  <a:srgbClr val="FF0000"/>
                </a:solidFill>
                <a:latin typeface="American Typewriter"/>
              </a:rPr>
              <a:t>, where appropriate, but exceptions can be arranged.</a:t>
            </a:r>
          </a:p>
          <a:p>
            <a:r>
              <a:rPr lang="en-GB" sz="1800" dirty="0" smtClean="0">
                <a:latin typeface="American Typewriter"/>
              </a:rPr>
              <a:t>EU want Gold open access, but will not offer funds/ support after a grant has closed. They expect money to come from elsewhere up to 2 years after completion of award (although all this may change as with most things OA)</a:t>
            </a:r>
          </a:p>
          <a:p>
            <a:r>
              <a:rPr lang="en-GB" sz="1800" dirty="0" smtClean="0">
                <a:latin typeface="American Typewriter"/>
              </a:rPr>
              <a:t>Funders will specify what they want in their terms and conditions</a:t>
            </a:r>
          </a:p>
          <a:p>
            <a:r>
              <a:rPr lang="en-GB" sz="1800" dirty="0" smtClean="0">
                <a:latin typeface="American Typewriter"/>
              </a:rPr>
              <a:t>Some funders, are not too bothered (e.g. </a:t>
            </a:r>
            <a:r>
              <a:rPr lang="en-GB" sz="1800" dirty="0" err="1" smtClean="0">
                <a:latin typeface="American Typewriter"/>
              </a:rPr>
              <a:t>Leverhulme</a:t>
            </a:r>
            <a:r>
              <a:rPr lang="en-GB" sz="1800" dirty="0" smtClean="0">
                <a:latin typeface="American Typewriter"/>
              </a:rPr>
              <a:t> Trust….</a:t>
            </a:r>
            <a:r>
              <a:rPr lang="en-GB" sz="1800" dirty="0" smtClean="0">
                <a:solidFill>
                  <a:srgbClr val="FF0000"/>
                </a:solidFill>
                <a:latin typeface="American Typewriter"/>
              </a:rPr>
              <a:t>BUT….DON’T FORGET THE REF!!!!)</a:t>
            </a:r>
            <a:endParaRPr lang="en-GB" sz="1800" dirty="0">
              <a:solidFill>
                <a:srgbClr val="FF0000"/>
              </a:solidFill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520583"/>
            <a:ext cx="8229600" cy="115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8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RCUK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latin typeface="American Typewriter"/>
              </a:rPr>
              <a:t>Articles, conference papers (only) submitted after April 2013 to be Open Access</a:t>
            </a:r>
          </a:p>
          <a:p>
            <a:r>
              <a:rPr lang="en-GB" sz="2800" dirty="0" smtClean="0">
                <a:latin typeface="American Typewriter"/>
              </a:rPr>
              <a:t>Maximum embargo 24 months</a:t>
            </a:r>
          </a:p>
          <a:p>
            <a:r>
              <a:rPr lang="en-GB" sz="2800" dirty="0" smtClean="0">
                <a:latin typeface="American Typewriter"/>
              </a:rPr>
              <a:t>Funder acknowledgement in paper</a:t>
            </a:r>
          </a:p>
          <a:p>
            <a:r>
              <a:rPr lang="en-GB" sz="2800" dirty="0" smtClean="0">
                <a:latin typeface="American Typewriter"/>
              </a:rPr>
              <a:t>Statement on how ‘research data’ can be accessed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71" y="274638"/>
            <a:ext cx="2263008" cy="614125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0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RCUK Details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</a:rPr>
              <a:t>Any ‘paper’ that is wholly or partly funded</a:t>
            </a:r>
          </a:p>
          <a:p>
            <a:r>
              <a:rPr lang="en-GB" sz="2800" dirty="0" smtClean="0">
                <a:latin typeface="American Typewriter"/>
              </a:rPr>
              <a:t>Responsibility of PI to make OA</a:t>
            </a:r>
          </a:p>
          <a:p>
            <a:r>
              <a:rPr lang="en-GB" sz="2800" dirty="0" smtClean="0">
                <a:latin typeface="American Typewriter"/>
              </a:rPr>
              <a:t>Discuss with external collaborators OA requirement</a:t>
            </a:r>
          </a:p>
          <a:p>
            <a:r>
              <a:rPr lang="en-GB" sz="2800" dirty="0" smtClean="0">
                <a:latin typeface="American Typewriter"/>
              </a:rPr>
              <a:t>If funding split between RCUK funders minimum embargo date </a:t>
            </a:r>
            <a:r>
              <a:rPr lang="en-GB" sz="2800" dirty="0" err="1" smtClean="0">
                <a:latin typeface="American Typewriter"/>
              </a:rPr>
              <a:t>e.g</a:t>
            </a:r>
            <a:r>
              <a:rPr lang="en-GB" sz="2800" dirty="0" smtClean="0">
                <a:latin typeface="American Typewriter"/>
              </a:rPr>
              <a:t> MRC = 6 months</a:t>
            </a:r>
          </a:p>
          <a:p>
            <a:r>
              <a:rPr lang="en-GB" sz="2800" dirty="0" smtClean="0">
                <a:latin typeface="American Typewriter"/>
              </a:rPr>
              <a:t>Split funding, fee due = PI to decide who pays</a:t>
            </a:r>
            <a:endParaRPr lang="en-GB" sz="28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144568"/>
            <a:ext cx="8229600" cy="15318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71" y="274638"/>
            <a:ext cx="2263008" cy="6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00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merican Typewriter"/>
              </a:rPr>
              <a:t>Gold &amp; Green</a:t>
            </a:r>
            <a:endParaRPr lang="en-GB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</a:rPr>
              <a:t>Gold = Publisher makes paper Open Access (often a fee – Article Processing Charge APC)</a:t>
            </a:r>
          </a:p>
          <a:p>
            <a:r>
              <a:rPr lang="en-GB" sz="2800" dirty="0" smtClean="0">
                <a:latin typeface="American Typewriter"/>
              </a:rPr>
              <a:t>Green = Author ‘self archives’ author accepted manuscript (version after peer review, without publisher pagination/formatting) – No charge</a:t>
            </a:r>
          </a:p>
          <a:p>
            <a:r>
              <a:rPr lang="en-GB" sz="2800" dirty="0" smtClean="0">
                <a:latin typeface="American Typewriter"/>
              </a:rPr>
              <a:t>Creative Commons license – CC-BY (if APC paid), CC-BY-NC-ND (Green)</a:t>
            </a:r>
            <a:endParaRPr lang="en-GB" sz="2800" dirty="0">
              <a:latin typeface="American Typewriter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4963910"/>
            <a:ext cx="8229600" cy="17125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71" y="274638"/>
            <a:ext cx="2263008" cy="6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54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>
                <a:latin typeface="American Typewriter"/>
              </a:rPr>
              <a:t>Article Processing</a:t>
            </a:r>
            <a:br>
              <a:rPr lang="en-GB" sz="3600" b="1" dirty="0" smtClean="0">
                <a:latin typeface="American Typewriter"/>
              </a:rPr>
            </a:br>
            <a:r>
              <a:rPr lang="en-GB" sz="3600" b="1" dirty="0" smtClean="0">
                <a:latin typeface="American Typewriter"/>
              </a:rPr>
              <a:t> Charges</a:t>
            </a:r>
            <a:endParaRPr lang="en-GB" sz="3600" b="1" dirty="0">
              <a:latin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American Typewriter"/>
              </a:rPr>
              <a:t>Goldsmiths prefers Green = economically viable but…</a:t>
            </a:r>
          </a:p>
          <a:p>
            <a:r>
              <a:rPr lang="en-GB" sz="2800" dirty="0" smtClean="0">
                <a:latin typeface="American Typewriter"/>
              </a:rPr>
              <a:t>Small pot of funds provided by RCUK to go Gold</a:t>
            </a:r>
          </a:p>
          <a:p>
            <a:r>
              <a:rPr lang="en-GB" sz="2800" dirty="0" smtClean="0">
                <a:latin typeface="American Typewriter"/>
              </a:rPr>
              <a:t>First come first served basis</a:t>
            </a:r>
          </a:p>
          <a:p>
            <a:r>
              <a:rPr lang="en-GB" sz="2800" dirty="0" smtClean="0">
                <a:latin typeface="American Typewriter"/>
              </a:rPr>
              <a:t>Check journal is ‘compliant’ e.g. CC-BY license</a:t>
            </a:r>
          </a:p>
          <a:p>
            <a:r>
              <a:rPr lang="en-GB" sz="2800" dirty="0" smtClean="0">
                <a:latin typeface="American Typewriter"/>
              </a:rPr>
              <a:t>Email </a:t>
            </a:r>
            <a:r>
              <a:rPr lang="en-GB" sz="2800" dirty="0" smtClean="0">
                <a:latin typeface="American Typewriter"/>
                <a:hlinkClick r:id="rId2"/>
              </a:rPr>
              <a:t>openaccess@gold.ac.uk</a:t>
            </a:r>
            <a:r>
              <a:rPr lang="en-GB" sz="2800" dirty="0" smtClean="0">
                <a:latin typeface="American Typewriter"/>
              </a:rPr>
              <a:t>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093293"/>
            <a:ext cx="8229600" cy="15831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971" y="274638"/>
            <a:ext cx="2263008" cy="6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18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merican Typewriter"/>
                <a:cs typeface="American Typewriter"/>
              </a:rPr>
              <a:t>EU Commission</a:t>
            </a:r>
            <a:endParaRPr lang="en-US" b="1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80 Billion Euros -  Horizon2020</a:t>
            </a:r>
          </a:p>
          <a:p>
            <a:r>
              <a:rPr lang="en-US" dirty="0" smtClean="0">
                <a:latin typeface="American Typewriter"/>
                <a:cs typeface="American Typewriter"/>
              </a:rPr>
              <a:t>Improved </a:t>
            </a:r>
            <a:r>
              <a:rPr lang="en-US" dirty="0">
                <a:latin typeface="American Typewriter"/>
                <a:cs typeface="American Typewriter"/>
              </a:rPr>
              <a:t>quality of </a:t>
            </a:r>
            <a:r>
              <a:rPr lang="en-US" dirty="0" smtClean="0">
                <a:latin typeface="American Typewriter"/>
                <a:cs typeface="American Typewriter"/>
              </a:rPr>
              <a:t>results</a:t>
            </a:r>
          </a:p>
          <a:p>
            <a:r>
              <a:rPr lang="en-US" dirty="0">
                <a:latin typeface="American Typewriter"/>
                <a:cs typeface="American Typewriter"/>
              </a:rPr>
              <a:t>G</a:t>
            </a:r>
            <a:r>
              <a:rPr lang="en-US" dirty="0" smtClean="0">
                <a:latin typeface="American Typewriter"/>
                <a:cs typeface="American Typewriter"/>
              </a:rPr>
              <a:t>reater efficiency</a:t>
            </a:r>
          </a:p>
          <a:p>
            <a:r>
              <a:rPr lang="en-US" dirty="0">
                <a:latin typeface="American Typewriter"/>
                <a:cs typeface="American Typewriter"/>
              </a:rPr>
              <a:t>F</a:t>
            </a:r>
            <a:r>
              <a:rPr lang="en-US" dirty="0" smtClean="0">
                <a:latin typeface="American Typewriter"/>
                <a:cs typeface="American Typewriter"/>
              </a:rPr>
              <a:t>aster </a:t>
            </a:r>
            <a:r>
              <a:rPr lang="en-US" dirty="0">
                <a:latin typeface="American Typewriter"/>
                <a:cs typeface="American Typewriter"/>
              </a:rPr>
              <a:t>to market = faster </a:t>
            </a:r>
            <a:r>
              <a:rPr lang="en-US" dirty="0" smtClean="0">
                <a:latin typeface="American Typewriter"/>
                <a:cs typeface="American Typewriter"/>
              </a:rPr>
              <a:t>growth</a:t>
            </a:r>
          </a:p>
          <a:p>
            <a:r>
              <a:rPr lang="en-US" dirty="0">
                <a:latin typeface="American Typewriter"/>
                <a:cs typeface="American Typewriter"/>
              </a:rPr>
              <a:t>I</a:t>
            </a:r>
            <a:r>
              <a:rPr lang="en-US" dirty="0" smtClean="0">
                <a:latin typeface="American Typewriter"/>
                <a:cs typeface="American Typewriter"/>
              </a:rPr>
              <a:t>mproved </a:t>
            </a:r>
            <a:r>
              <a:rPr lang="en-US" dirty="0">
                <a:latin typeface="American Typewriter"/>
                <a:cs typeface="American Typewriter"/>
              </a:rPr>
              <a:t>transparency of the</a:t>
            </a:r>
            <a:r>
              <a:rPr lang="en-US" dirty="0" smtClean="0">
                <a:latin typeface="American Typewriter"/>
                <a:cs typeface="American Typewriter"/>
              </a:rPr>
              <a:t> research process</a:t>
            </a:r>
            <a:endParaRPr lang="en-GB" dirty="0" smtClean="0">
              <a:latin typeface="American Typewriter"/>
              <a:cs typeface="American Typewriter"/>
            </a:endParaRPr>
          </a:p>
          <a:p>
            <a:endParaRPr lang="en-US" dirty="0">
              <a:latin typeface="American Typewriter"/>
              <a:cs typeface="American Typewriter"/>
            </a:endParaRPr>
          </a:p>
        </p:txBody>
      </p:sp>
      <p:pic>
        <p:nvPicPr>
          <p:cNvPr id="4" name="Picture 3" descr="eu logo_e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055" y="88900"/>
            <a:ext cx="2184400" cy="15113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21" y="5067656"/>
            <a:ext cx="8229600" cy="16087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966</Words>
  <Application>Microsoft Office PowerPoint</Application>
  <PresentationFormat>On-screen Show (4:3)</PresentationFormat>
  <Paragraphs>112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Getting the most  </vt:lpstr>
      <vt:lpstr>This is Muriel when she’s well….you can talk to her about your grants in relation to open access.</vt:lpstr>
      <vt:lpstr>Grant Award Holders and Open Access</vt:lpstr>
      <vt:lpstr>Open Access: What do funders want?</vt:lpstr>
      <vt:lpstr>RCUK</vt:lpstr>
      <vt:lpstr>RCUK Details</vt:lpstr>
      <vt:lpstr>Gold &amp; Green</vt:lpstr>
      <vt:lpstr>Article Processing  Charges</vt:lpstr>
      <vt:lpstr>EU Commission</vt:lpstr>
      <vt:lpstr>EU OA Basics</vt:lpstr>
      <vt:lpstr>Acknowledgement  Metadata</vt:lpstr>
      <vt:lpstr>Gold or Green </vt:lpstr>
      <vt:lpstr>Issue/Solution</vt:lpstr>
      <vt:lpstr>PhD Students </vt:lpstr>
      <vt:lpstr>How can I check journal is compliant?</vt:lpstr>
      <vt:lpstr>Where to deposit</vt:lpstr>
      <vt:lpstr>Open Access: What should YOU do now?</vt:lpstr>
      <vt:lpstr>Tweeting OA </vt:lpstr>
      <vt:lpstr>Information</vt:lpstr>
      <vt:lpstr>Open Access Week 2014</vt:lpstr>
      <vt:lpstr>Questions</vt:lpstr>
    </vt:vector>
  </TitlesOfParts>
  <Company>university of the arts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the most  </dc:title>
  <dc:creator>andrew gray</dc:creator>
  <cp:lastModifiedBy>Andrew Gray</cp:lastModifiedBy>
  <cp:revision>15</cp:revision>
  <cp:lastPrinted>2014-10-20T11:07:22Z</cp:lastPrinted>
  <dcterms:created xsi:type="dcterms:W3CDTF">2014-10-19T17:46:13Z</dcterms:created>
  <dcterms:modified xsi:type="dcterms:W3CDTF">2014-10-20T11:07:42Z</dcterms:modified>
</cp:coreProperties>
</file>